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9" r:id="rId2"/>
    <p:sldId id="322" r:id="rId3"/>
    <p:sldId id="256" r:id="rId4"/>
    <p:sldId id="312" r:id="rId5"/>
    <p:sldId id="294" r:id="rId6"/>
    <p:sldId id="296" r:id="rId7"/>
    <p:sldId id="320" r:id="rId8"/>
    <p:sldId id="295" r:id="rId9"/>
    <p:sldId id="297" r:id="rId10"/>
    <p:sldId id="298" r:id="rId11"/>
    <p:sldId id="300" r:id="rId12"/>
    <p:sldId id="301" r:id="rId13"/>
    <p:sldId id="313" r:id="rId14"/>
    <p:sldId id="308" r:id="rId15"/>
    <p:sldId id="259" r:id="rId16"/>
    <p:sldId id="258" r:id="rId17"/>
    <p:sldId id="288" r:id="rId18"/>
    <p:sldId id="260" r:id="rId19"/>
    <p:sldId id="299" r:id="rId20"/>
    <p:sldId id="302" r:id="rId21"/>
    <p:sldId id="266" r:id="rId22"/>
    <p:sldId id="282" r:id="rId23"/>
    <p:sldId id="283" r:id="rId24"/>
    <p:sldId id="314" r:id="rId25"/>
    <p:sldId id="293" r:id="rId26"/>
    <p:sldId id="285" r:id="rId27"/>
    <p:sldId id="286" r:id="rId28"/>
    <p:sldId id="304" r:id="rId29"/>
    <p:sldId id="267" r:id="rId30"/>
    <p:sldId id="269" r:id="rId31"/>
    <p:sldId id="263" r:id="rId32"/>
    <p:sldId id="265" r:id="rId33"/>
    <p:sldId id="275" r:id="rId34"/>
    <p:sldId id="273" r:id="rId35"/>
    <p:sldId id="274" r:id="rId36"/>
    <p:sldId id="281" r:id="rId37"/>
    <p:sldId id="315" r:id="rId38"/>
    <p:sldId id="316" r:id="rId39"/>
    <p:sldId id="317" r:id="rId40"/>
    <p:sldId id="318" r:id="rId41"/>
    <p:sldId id="289" r:id="rId42"/>
    <p:sldId id="311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83" autoAdjust="0"/>
    <p:restoredTop sz="91931" autoAdjust="0"/>
  </p:normalViewPr>
  <p:slideViewPr>
    <p:cSldViewPr>
      <p:cViewPr varScale="1">
        <p:scale>
          <a:sx n="84" d="100"/>
          <a:sy n="84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E0AF6-BB11-4F9A-9F70-2312034772B8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BF2C4-0537-4907-A303-EA8FEA5DC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17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BF2C4-0537-4907-A303-EA8FEA5DC57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78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0F0-7F97-434C-B1AF-ED01A9C3AD82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2D4-9579-4666-92D7-FE4A8D17F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65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0F0-7F97-434C-B1AF-ED01A9C3AD82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2D4-9579-4666-92D7-FE4A8D17F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36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0F0-7F97-434C-B1AF-ED01A9C3AD82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2D4-9579-4666-92D7-FE4A8D17F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79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0F0-7F97-434C-B1AF-ED01A9C3AD82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2D4-9579-4666-92D7-FE4A8D17F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6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0F0-7F97-434C-B1AF-ED01A9C3AD82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2D4-9579-4666-92D7-FE4A8D17F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40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0F0-7F97-434C-B1AF-ED01A9C3AD82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2D4-9579-4666-92D7-FE4A8D17F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21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0F0-7F97-434C-B1AF-ED01A9C3AD82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2D4-9579-4666-92D7-FE4A8D17F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2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0F0-7F97-434C-B1AF-ED01A9C3AD82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2D4-9579-4666-92D7-FE4A8D17F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6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0F0-7F97-434C-B1AF-ED01A9C3AD82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2D4-9579-4666-92D7-FE4A8D17F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71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0F0-7F97-434C-B1AF-ED01A9C3AD82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2D4-9579-4666-92D7-FE4A8D17F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45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0F0-7F97-434C-B1AF-ED01A9C3AD82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22D4-9579-4666-92D7-FE4A8D17F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28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E0F0-7F97-434C-B1AF-ED01A9C3AD82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22D4-9579-4666-92D7-FE4A8D17F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54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cid:5F18498E-2D77-4D79-84B7-B955C7F75B0D@home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86683"/>
            <a:ext cx="7772400" cy="1358142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MAIRIE DU SEQUESTRE</a:t>
            </a:r>
            <a:br>
              <a:rPr lang="fr-FR" sz="2800" b="1" dirty="0" smtClean="0">
                <a:solidFill>
                  <a:srgbClr val="0070C0"/>
                </a:solidFill>
              </a:rPr>
            </a:br>
            <a:r>
              <a:rPr lang="fr-FR" sz="2800" dirty="0" smtClean="0">
                <a:solidFill>
                  <a:srgbClr val="0070C0"/>
                </a:solidFill>
              </a:rPr>
              <a:t>  et  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ASSOCIATION DES RIVERAINS DU CIRCUIT (ARAS)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560840" cy="381642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8000" b="1" dirty="0" smtClean="0">
                <a:solidFill>
                  <a:schemeClr val="tx1"/>
                </a:solidFill>
              </a:rPr>
              <a:t>REUNION PUBLIQUE D’INFORMATION</a:t>
            </a:r>
            <a:r>
              <a:rPr lang="fr-FR" sz="4000" b="1" dirty="0" smtClean="0">
                <a:solidFill>
                  <a:srgbClr val="C00000"/>
                </a:solidFill>
              </a:rPr>
              <a:t>05 </a:t>
            </a:r>
            <a:r>
              <a:rPr lang="fr-FR" sz="4000" b="1" dirty="0">
                <a:solidFill>
                  <a:srgbClr val="C00000"/>
                </a:solidFill>
              </a:rPr>
              <a:t>novembre 2015</a:t>
            </a:r>
            <a:r>
              <a:rPr lang="fr-FR" sz="8000" b="1" dirty="0">
                <a:solidFill>
                  <a:srgbClr val="C00000"/>
                </a:solidFill>
              </a:rPr>
              <a:t> </a:t>
            </a:r>
          </a:p>
          <a:p>
            <a:endParaRPr lang="fr-FR" sz="8000" b="1" dirty="0" smtClean="0">
              <a:solidFill>
                <a:schemeClr val="tx1"/>
              </a:solidFill>
            </a:endParaRPr>
          </a:p>
          <a:p>
            <a:endParaRPr lang="fr-FR" sz="8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19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du Grand Albigeois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fr-F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fr-FR" i="1" dirty="0" smtClean="0"/>
              <a:t>« Les </a:t>
            </a:r>
            <a:r>
              <a:rPr lang="fr-FR" i="1" dirty="0"/>
              <a:t>occupants ou utilisateurs de locaux privés doivent prendre toutes précautions pour </a:t>
            </a:r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éviter que le voisinage ne soit gêné par les bruits émanant de leurs activités</a:t>
            </a:r>
            <a:r>
              <a:rPr lang="fr-FR" i="1" dirty="0"/>
              <a:t>. </a:t>
            </a:r>
            <a:endParaRPr lang="fr-FR" i="1" dirty="0" smtClean="0"/>
          </a:p>
          <a:p>
            <a:pPr marL="0" indent="0" algn="just">
              <a:buNone/>
            </a:pPr>
            <a:r>
              <a:rPr lang="fr-FR" i="1" dirty="0" smtClean="0"/>
              <a:t>A </a:t>
            </a:r>
            <a:r>
              <a:rPr lang="fr-FR" i="1" dirty="0"/>
              <a:t>cet effet, les </a:t>
            </a:r>
            <a:r>
              <a:rPr lang="fr-FR" i="1" u="sng" dirty="0"/>
              <a:t>travaux de bricolage et de jardinage</a:t>
            </a:r>
            <a:r>
              <a:rPr lang="fr-FR" i="1" dirty="0"/>
              <a:t> utilisant des appareils à moteur thermique et appareils bruyants ne sont autorisés </a:t>
            </a:r>
            <a:r>
              <a:rPr lang="fr-FR" i="1" dirty="0" smtClean="0"/>
              <a:t>que… etc.  »</a:t>
            </a:r>
            <a:endParaRPr lang="fr-FR" i="1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Dans le même </a:t>
            </a:r>
            <a:r>
              <a:rPr lang="fr-FR" dirty="0" smtClean="0">
                <a:solidFill>
                  <a:srgbClr val="0070C0"/>
                </a:solidFill>
              </a:rPr>
              <a:t>temps, on rappelle des règles de bon sens…</a:t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11461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Q</a:t>
            </a:r>
            <a:r>
              <a:rPr lang="fr-FR" dirty="0" smtClean="0">
                <a:solidFill>
                  <a:srgbClr val="0070C0"/>
                </a:solidFill>
              </a:rPr>
              <a:t>uestions simples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algn="just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ce qui est dénoncé au niveau mondial, européen ou national ne trouve pas son application, ici, à ALBI quand il s’agit du circuit?</a:t>
            </a:r>
          </a:p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 enjeux économiques ou sociaux locaux sont plus forts que le souci de préserver notre santé, notre environnement, notre planète? </a:t>
            </a:r>
          </a:p>
          <a:p>
            <a:pPr marL="0" indent="0" algn="ctr">
              <a:buNone/>
            </a:pPr>
            <a:r>
              <a:rPr lang="fr-F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Donc garantir notre survie…</a:t>
            </a:r>
          </a:p>
        </p:txBody>
      </p:sp>
    </p:spTree>
    <p:extLst>
      <p:ext uri="{BB962C8B-B14F-4D97-AF65-F5344CB8AC3E}">
        <p14:creationId xmlns:p14="http://schemas.microsoft.com/office/powerpoint/2010/main" val="18048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Réponse?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de réponse connue…</a:t>
            </a:r>
          </a:p>
          <a:p>
            <a:pPr marL="0" indent="0" algn="ctr">
              <a:buNone/>
            </a:pPr>
            <a:r>
              <a:rPr lang="fr-F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(Mairie d’Albi et Gestionnaires du circuit nous ignorent: nous ne sommes pas des « interlocuteurs » mais des « empêcheurs de tourner en rond »)</a:t>
            </a:r>
            <a:endParaRPr lang="fr-FR" sz="6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FF0000"/>
                </a:solidFill>
              </a:rPr>
              <a:t>Donc :</a:t>
            </a:r>
          </a:p>
          <a:p>
            <a:pPr marL="0" indent="0" algn="ctr">
              <a:buNone/>
            </a:pPr>
            <a:r>
              <a:rPr lang="fr-FR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analysons la situation</a:t>
            </a: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4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Peut-on faire autant de bruit que l’on veut?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7200" b="1" dirty="0" smtClean="0">
                <a:solidFill>
                  <a:srgbClr val="FF0000"/>
                </a:solidFill>
              </a:rPr>
              <a:t>NON</a:t>
            </a:r>
            <a:r>
              <a:rPr lang="fr-FR" sz="7200" dirty="0" smtClean="0"/>
              <a:t> </a:t>
            </a:r>
          </a:p>
          <a:p>
            <a:pPr marL="0" indent="0" algn="ctr">
              <a:buNone/>
            </a:pPr>
            <a:r>
              <a:rPr lang="fr-FR" sz="7200" dirty="0" smtClean="0"/>
              <a:t>le Code de la Santé Publique (CSP) </a:t>
            </a:r>
          </a:p>
          <a:p>
            <a:pPr marL="0" indent="0" algn="ctr">
              <a:buNone/>
            </a:pPr>
            <a:r>
              <a:rPr lang="fr-FR" sz="7200" dirty="0" smtClean="0"/>
              <a:t>fixe des limites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8124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5273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Le Code de la Santé </a:t>
            </a:r>
            <a:r>
              <a:rPr lang="fr-FR" dirty="0" smtClean="0">
                <a:solidFill>
                  <a:srgbClr val="0070C0"/>
                </a:solidFill>
              </a:rPr>
              <a:t>Publique (CSP)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dirty="0"/>
              <a:t>Règle de </a:t>
            </a:r>
            <a:r>
              <a:rPr lang="fr-FR" dirty="0" smtClean="0"/>
              <a:t>l’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émergence</a:t>
            </a:r>
            <a:r>
              <a:rPr lang="fr-FR" dirty="0" smtClean="0"/>
              <a:t>:</a:t>
            </a:r>
            <a:r>
              <a:rPr lang="fr-FR" b="1" dirty="0" smtClean="0"/>
              <a:t> (Article </a:t>
            </a:r>
            <a:r>
              <a:rPr lang="fr-FR" b="1" dirty="0"/>
              <a:t>R. </a:t>
            </a:r>
            <a:r>
              <a:rPr lang="fr-FR" b="1" dirty="0" smtClean="0"/>
              <a:t>1334-33 CSP)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Contraste entre le niveau sonore mesuré en situation riverain lorsque l’activité a lieu et lorsqu’elle est arrêtée. </a:t>
            </a:r>
          </a:p>
          <a:p>
            <a:pPr marL="0" indent="0" algn="just">
              <a:buNone/>
            </a:pPr>
            <a:r>
              <a:rPr lang="fr-FR" dirty="0" smtClean="0"/>
              <a:t>Une </a:t>
            </a:r>
            <a:r>
              <a:rPr lang="fr-FR" b="1" dirty="0">
                <a:solidFill>
                  <a:srgbClr val="FF0000"/>
                </a:solidFill>
              </a:rPr>
              <a:t>différence de 5 dB </a:t>
            </a:r>
            <a:r>
              <a:rPr lang="fr-FR" dirty="0"/>
              <a:t>est autorisée en journée. Une </a:t>
            </a:r>
            <a:r>
              <a:rPr lang="fr-FR" dirty="0">
                <a:solidFill>
                  <a:srgbClr val="FF0000"/>
                </a:solidFill>
              </a:rPr>
              <a:t>modulation</a:t>
            </a:r>
            <a:r>
              <a:rPr lang="fr-FR" dirty="0"/>
              <a:t> est opérée en fonction de la </a:t>
            </a:r>
            <a:r>
              <a:rPr lang="fr-FR" dirty="0">
                <a:solidFill>
                  <a:srgbClr val="FF0000"/>
                </a:solidFill>
              </a:rPr>
              <a:t>durée de l’activité </a:t>
            </a:r>
            <a:r>
              <a:rPr lang="fr-FR" dirty="0"/>
              <a:t>(on peut émerger plus si l’activité est de courte durée).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3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Mais le même code accorde aux circuits un </a:t>
            </a:r>
            <a:r>
              <a:rPr lang="fr-F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 dérogatoire</a:t>
            </a:r>
            <a:endParaRPr lang="fr-FR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29411"/>
          </a:xfrm>
        </p:spPr>
        <p:txBody>
          <a:bodyPr/>
          <a:lstStyle/>
          <a:p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Code de la santé publique (</a:t>
            </a:r>
            <a:r>
              <a:rPr lang="fr-FR" b="1" dirty="0" smtClean="0"/>
              <a:t>art R.1334-30 à R. 1337-10-1</a:t>
            </a:r>
            <a:r>
              <a:rPr lang="fr-FR" dirty="0" smtClean="0"/>
              <a:t>): </a:t>
            </a:r>
          </a:p>
          <a:p>
            <a:pPr marL="0" indent="0" algn="just">
              <a:buNone/>
            </a:pP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b="1" dirty="0" smtClean="0">
                <a:solidFill>
                  <a:srgbClr val="FF0000"/>
                </a:solidFill>
              </a:rPr>
              <a:t>dispositions relatives aux nuisances sonores sont inapplicables aux activités sportives mécaniques </a:t>
            </a:r>
            <a:r>
              <a:rPr lang="fr-FR" dirty="0" smtClean="0"/>
              <a:t>régies par des dispositions particulières (celles des fédérations sportives notamment).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0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51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B</a:t>
            </a:r>
            <a:r>
              <a:rPr lang="fr-FR" dirty="0" smtClean="0">
                <a:solidFill>
                  <a:srgbClr val="0070C0"/>
                </a:solidFill>
              </a:rPr>
              <a:t>ruit des circuits: des fédérations sportives juges et parties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u="sng" dirty="0" smtClean="0"/>
              <a:t>Décret n° 2006-554 du 16 mai 2006 </a:t>
            </a:r>
            <a:r>
              <a:rPr lang="fr-FR" u="sng" dirty="0" smtClean="0"/>
              <a:t>(art 2): </a:t>
            </a:r>
          </a:p>
          <a:p>
            <a:pPr marL="0" indent="0" algn="just">
              <a:buNone/>
            </a:pPr>
            <a:endParaRPr lang="fr-FR" u="sng" dirty="0" smtClean="0"/>
          </a:p>
          <a:p>
            <a:pPr marL="0" indent="0" algn="just">
              <a:buNone/>
            </a:pPr>
            <a:r>
              <a:rPr lang="fr-FR" dirty="0" smtClean="0"/>
              <a:t>« </a:t>
            </a:r>
            <a:r>
              <a:rPr lang="fr-FR" b="1" dirty="0" smtClean="0">
                <a:solidFill>
                  <a:srgbClr val="FF0000"/>
                </a:solidFill>
              </a:rPr>
              <a:t>les fédérations sportives édictent les règles </a:t>
            </a:r>
            <a:r>
              <a:rPr lang="fr-FR" dirty="0" smtClean="0"/>
              <a:t>techniques et de sécurité </a:t>
            </a:r>
            <a:r>
              <a:rPr lang="fr-FR" dirty="0"/>
              <a:t> </a:t>
            </a:r>
            <a:r>
              <a:rPr lang="fr-FR" dirty="0" smtClean="0"/>
              <a:t>(RTS) applicables ». </a:t>
            </a:r>
          </a:p>
          <a:p>
            <a:pPr marL="0" indent="0" algn="just">
              <a:buNone/>
            </a:pPr>
            <a:r>
              <a:rPr lang="fr-FR" i="1" dirty="0" smtClean="0"/>
              <a:t>Quel </a:t>
            </a:r>
            <a:r>
              <a:rPr lang="fr-FR" i="1" dirty="0"/>
              <a:t>bruit peuvent faire les véhicules sur les circuits?</a:t>
            </a:r>
          </a:p>
          <a:p>
            <a:pPr marL="0" indent="0" algn="ctr">
              <a:buNone/>
            </a:pP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RTS auto: 100 DBA</a:t>
            </a:r>
          </a:p>
          <a:p>
            <a:pPr marL="0" indent="0" algn="ctr">
              <a:buNone/>
            </a:pP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RTS moto: 102 DBA</a:t>
            </a:r>
          </a:p>
        </p:txBody>
      </p:sp>
    </p:spTree>
    <p:extLst>
      <p:ext uri="{BB962C8B-B14F-4D97-AF65-F5344CB8AC3E}">
        <p14:creationId xmlns:p14="http://schemas.microsoft.com/office/powerpoint/2010/main" val="41520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michel\Desktop\brui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136904" cy="6705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79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B</a:t>
            </a:r>
            <a:r>
              <a:rPr lang="fr-FR" dirty="0" smtClean="0">
                <a:solidFill>
                  <a:srgbClr val="0070C0"/>
                </a:solidFill>
              </a:rPr>
              <a:t>ruit des circuit: les autorités de l’Etat ont un rôle régulateur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u="sng" dirty="0" smtClean="0"/>
              <a:t>Le rôle des autorités publiques:</a:t>
            </a:r>
          </a:p>
          <a:p>
            <a:pPr marL="0" indent="0" algn="just">
              <a:buNone/>
            </a:pPr>
            <a:endParaRPr lang="fr-FR" b="1" u="sng" dirty="0" smtClean="0"/>
          </a:p>
          <a:p>
            <a:pPr marL="0" indent="0" algn="just">
              <a:buNone/>
            </a:pPr>
            <a:r>
              <a:rPr lang="fr-FR" dirty="0" smtClean="0"/>
              <a:t>-Le Ministre de l’Intérieur et le Préfet peuvent prescrire des </a:t>
            </a:r>
            <a:r>
              <a:rPr lang="fr-FR" b="1" dirty="0" smtClean="0">
                <a:solidFill>
                  <a:srgbClr val="FF0000"/>
                </a:solidFill>
              </a:rPr>
              <a:t>mesures complémentaires </a:t>
            </a:r>
            <a:r>
              <a:rPr lang="fr-FR" dirty="0" smtClean="0"/>
              <a:t>à celles qui ont été prévues par l’exploitant du circuit (autorisations préalables).</a:t>
            </a:r>
          </a:p>
          <a:p>
            <a:pPr marL="0" indent="0" algn="just">
              <a:buNone/>
            </a:pPr>
            <a:r>
              <a:rPr lang="fr-FR" dirty="0" smtClean="0"/>
              <a:t>-</a:t>
            </a:r>
            <a:r>
              <a:rPr lang="fr-FR" b="1" dirty="0" smtClean="0"/>
              <a:t>Les circuits doivent être </a:t>
            </a:r>
            <a:r>
              <a:rPr lang="fr-FR" b="1" dirty="0" smtClean="0">
                <a:solidFill>
                  <a:srgbClr val="FF0000"/>
                </a:solidFill>
              </a:rPr>
              <a:t>homologués.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Les circuits peuvent organiser des manifestations sportives et…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147248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4000" dirty="0">
                <a:solidFill>
                  <a:srgbClr val="FF0000"/>
                </a:solidFill>
              </a:rPr>
              <a:t>C</a:t>
            </a:r>
            <a:r>
              <a:rPr lang="fr-FR" sz="4000" dirty="0" smtClean="0">
                <a:solidFill>
                  <a:srgbClr val="FF0000"/>
                </a:solidFill>
              </a:rPr>
              <a:t>ompétitions, rencontres, démonstrations </a:t>
            </a:r>
            <a:r>
              <a:rPr lang="fr-FR" sz="4000" dirty="0">
                <a:solidFill>
                  <a:srgbClr val="FF0000"/>
                </a:solidFill>
              </a:rPr>
              <a:t>et manifestions de quelque nature que ce soit </a:t>
            </a:r>
            <a:endParaRPr lang="fr-FR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4000" b="1" i="1" dirty="0" smtClean="0">
                <a:solidFill>
                  <a:srgbClr val="C00000"/>
                </a:solidFill>
              </a:rPr>
              <a:t>(organisée ou non par </a:t>
            </a:r>
            <a:r>
              <a:rPr lang="fr-FR" sz="4000" b="1" i="1" dirty="0">
                <a:solidFill>
                  <a:srgbClr val="C00000"/>
                </a:solidFill>
              </a:rPr>
              <a:t>une fédération sportive </a:t>
            </a:r>
            <a:r>
              <a:rPr lang="fr-FR" sz="4000" b="1" i="1" dirty="0" smtClean="0">
                <a:solidFill>
                  <a:srgbClr val="C00000"/>
                </a:solidFill>
              </a:rPr>
              <a:t>agréée).</a:t>
            </a:r>
          </a:p>
          <a:p>
            <a:pPr algn="just"/>
            <a:endParaRPr lang="fr-FR" sz="4000" dirty="0" smtClean="0"/>
          </a:p>
          <a:p>
            <a:pPr marL="0" indent="0" algn="just">
              <a:buNone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53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19392"/>
              </p:ext>
            </p:extLst>
          </p:nvPr>
        </p:nvGraphicFramePr>
        <p:xfrm>
          <a:off x="30253" y="116632"/>
          <a:ext cx="8700802" cy="651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résentation" r:id="rId3" imgW="1863900" imgH="1397641" progId="PowerPoint.Show.12">
                  <p:embed/>
                </p:oleObj>
              </mc:Choice>
              <mc:Fallback>
                <p:oleObj name="Présentation" r:id="rId3" imgW="1863900" imgH="139764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53" y="116632"/>
                        <a:ext cx="8700802" cy="6518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DD630348-0A62-4068-A4E4-199BDBAD9D40" descr="cid:5F18498E-2D77-4D79-84B7-B955C7F75B0D@home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5" y="6237312"/>
            <a:ext cx="559517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5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… d’ autres activités.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Mais le circuit peut être utilisé pour d’autres activités, notamment de loisir (roulages).</a:t>
            </a:r>
          </a:p>
          <a:p>
            <a:pPr marL="0" indent="0" algn="just">
              <a:buNone/>
            </a:pPr>
            <a:r>
              <a:rPr lang="fr-FR" dirty="0"/>
              <a:t>I</a:t>
            </a:r>
            <a:r>
              <a:rPr lang="fr-FR" dirty="0" smtClean="0"/>
              <a:t>l peut être loué à des associations, entreprises, particuliers pour l’organisation de manifestations en tout genre, y  compris commerciales.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TOUT </a:t>
            </a:r>
            <a:r>
              <a:rPr lang="fr-FR" b="1" dirty="0">
                <a:solidFill>
                  <a:srgbClr val="FF0000"/>
                </a:solidFill>
              </a:rPr>
              <a:t>EST DONC POSSIBLE</a:t>
            </a:r>
          </a:p>
          <a:p>
            <a:pPr marL="0" indent="0" algn="just">
              <a:buNone/>
            </a:pPr>
            <a:r>
              <a:rPr lang="fr-FR" b="1" dirty="0" smtClean="0"/>
              <a:t>L’homologation </a:t>
            </a:r>
            <a:r>
              <a:rPr lang="fr-FR" dirty="0" smtClean="0"/>
              <a:t>fixe des limites lorsqu’il s’agit d’activités ayant un rapport avec les sports mécaniques ou engins motorisés</a:t>
            </a:r>
          </a:p>
        </p:txBody>
      </p:sp>
    </p:spTree>
    <p:extLst>
      <p:ext uri="{BB962C8B-B14F-4D97-AF65-F5344CB8AC3E}">
        <p14:creationId xmlns:p14="http://schemas.microsoft.com/office/powerpoint/2010/main" val="41552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Le contenu de l’homologation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8600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b="1" dirty="0" smtClean="0"/>
              <a:t>Que peut contenir un arrêté d’homologation pour assurer la tranquillité publique?: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r>
              <a:rPr lang="fr-FR" i="1" dirty="0" smtClean="0"/>
              <a:t>-recommandations d’aménagements</a:t>
            </a:r>
          </a:p>
          <a:p>
            <a:pPr marL="0" indent="0" algn="just">
              <a:buNone/>
            </a:pPr>
            <a:r>
              <a:rPr lang="fr-FR" i="1" dirty="0" smtClean="0"/>
              <a:t>-mise en place de contrôles sonores</a:t>
            </a:r>
          </a:p>
          <a:p>
            <a:pPr marL="0" indent="0" algn="just">
              <a:buNone/>
            </a:pPr>
            <a:r>
              <a:rPr lang="fr-FR" i="1" dirty="0" smtClean="0"/>
              <a:t>-note annuelle de tranquillité publique</a:t>
            </a:r>
          </a:p>
          <a:p>
            <a:pPr marL="0" indent="0" algn="just">
              <a:buNone/>
            </a:pPr>
            <a:r>
              <a:rPr lang="fr-FR" i="1" dirty="0" smtClean="0"/>
              <a:t>-limitation du nombre des journées « bruyantes »</a:t>
            </a:r>
          </a:p>
          <a:p>
            <a:pPr marL="0" indent="0" algn="just">
              <a:buNone/>
            </a:pPr>
            <a:r>
              <a:rPr lang="fr-FR" i="1" dirty="0" smtClean="0"/>
              <a:t>-limitation des niveaux sonores des véhicules par rapport aux RTS</a:t>
            </a:r>
          </a:p>
          <a:p>
            <a:pPr marL="0" indent="0" algn="just">
              <a:buNone/>
            </a:pPr>
            <a:r>
              <a:rPr lang="fr-FR" i="1" dirty="0" smtClean="0"/>
              <a:t>-limitation du nombre de jours pour certains véhicules</a:t>
            </a:r>
          </a:p>
          <a:p>
            <a:pPr marL="0" indent="0" algn="just">
              <a:buNone/>
            </a:pPr>
            <a:r>
              <a:rPr lang="fr-FR" i="1" dirty="0" smtClean="0"/>
              <a:t>-limitations horaires</a:t>
            </a:r>
          </a:p>
          <a:p>
            <a:pPr marL="0" indent="0" algn="just">
              <a:buNone/>
            </a:pPr>
            <a:r>
              <a:rPr lang="fr-FR" i="1" dirty="0" smtClean="0"/>
              <a:t>-etc.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901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70C0"/>
                </a:solidFill>
              </a:rPr>
              <a:t>Analyse comparée des derniers arrêtés d’homologation (2011/2015)</a:t>
            </a:r>
            <a:endParaRPr lang="fr-FR" sz="36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501522"/>
              </p:ext>
            </p:extLst>
          </p:nvPr>
        </p:nvGraphicFramePr>
        <p:xfrm>
          <a:off x="971600" y="1412776"/>
          <a:ext cx="7704856" cy="4488187"/>
        </p:xfrm>
        <a:graphic>
          <a:graphicData uri="http://schemas.openxmlformats.org/drawingml/2006/table">
            <a:tbl>
              <a:tblPr firstRow="1" firstCol="1" bandRow="1"/>
              <a:tblGrid>
                <a:gridCol w="4212754"/>
                <a:gridCol w="3492102"/>
              </a:tblGrid>
              <a:tr h="2727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fr-FR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14/09/2011</a:t>
                      </a:r>
                      <a:endParaRPr lang="fr-F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fr-FR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17/09/2015</a:t>
                      </a:r>
                      <a:endParaRPr lang="fr-F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Type et nombre de véhicules autorisés (</a:t>
                      </a:r>
                      <a:r>
                        <a:rPr lang="fr-FR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annexe: 78</a:t>
                      </a:r>
                      <a:r>
                        <a:rPr lang="fr-FR" sz="1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maxi</a:t>
                      </a:r>
                      <a:r>
                        <a:rPr lang="fr-FR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idem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Propriétaire et exploitant doivent maintenir en état piste et équipements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idem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Horaire semaine : </a:t>
                      </a:r>
                      <a:r>
                        <a:rPr lang="fr-FR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8/19h </a:t>
                      </a: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avec coupure de 1h30 chaque jour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Horaire semaine : 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9/12-14/18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Horaire </a:t>
                      </a:r>
                      <a:r>
                        <a:rPr kumimoji="0" lang="fr-FR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we</a:t>
                      </a:r>
                      <a:r>
                        <a:rPr kumimoji="0" 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Calibri"/>
                          <a:cs typeface="Times New Roman"/>
                        </a:rPr>
                        <a:t> et j. fériés : 9/12-14/17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365 j/an au maximum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 dimanches/mois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24 dimanches/an maxi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(soit 337 j/an maxi)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Niveaux sonores </a:t>
                      </a:r>
                      <a:r>
                        <a:rPr lang="fr-FR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= RTS </a:t>
                      </a: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(environ 100 </a:t>
                      </a:r>
                      <a:r>
                        <a:rPr lang="fr-FR" sz="14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dBA</a:t>
                      </a: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95 </a:t>
                      </a:r>
                      <a:r>
                        <a:rPr lang="fr-FR" sz="14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dBA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maxi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Dérogation préfet : </a:t>
                      </a:r>
                      <a:r>
                        <a:rPr lang="fr-FR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12 j/an (horaires </a:t>
                      </a: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et niveau </a:t>
                      </a:r>
                      <a:r>
                        <a:rPr lang="fr-FR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sonore)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Idem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mais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dans la limite des RTS 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(100/102 </a:t>
                      </a:r>
                      <a:r>
                        <a:rPr lang="fr-FR" sz="1400" b="1" baseline="0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dBA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Etude acoustique de réception dans les 3 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mois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Mesures de bruit effectuées dans l’environnement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Rien n’est prévu</a:t>
                      </a:r>
                      <a:r>
                        <a:rPr lang="fr-FR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Idem</a:t>
                      </a:r>
                      <a:r>
                        <a:rPr lang="fr-FR" sz="1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mais 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apport 2Xan au Préfet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1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Commentaires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609329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fr-FR" sz="4200" dirty="0"/>
              <a:t>L</a:t>
            </a:r>
            <a:r>
              <a:rPr lang="fr-FR" sz="4200" dirty="0" smtClean="0"/>
              <a:t>e </a:t>
            </a:r>
            <a:r>
              <a:rPr lang="fr-FR" sz="4200" dirty="0"/>
              <a:t>nouvel arrêté est </a:t>
            </a:r>
            <a:r>
              <a:rPr lang="fr-FR" sz="4200" dirty="0">
                <a:solidFill>
                  <a:srgbClr val="FF0000"/>
                </a:solidFill>
              </a:rPr>
              <a:t>« stricto sensu » plus favorable </a:t>
            </a:r>
            <a:r>
              <a:rPr lang="fr-FR" sz="4200" dirty="0"/>
              <a:t>à la « tranquillité » des riverains : horaires, nombre de jours, niveau sonore, dérogations</a:t>
            </a:r>
            <a:r>
              <a:rPr lang="fr-FR" sz="4200" dirty="0" smtClean="0"/>
              <a:t>.</a:t>
            </a:r>
          </a:p>
          <a:p>
            <a:pPr algn="just"/>
            <a:endParaRPr lang="fr-FR" sz="4200" dirty="0"/>
          </a:p>
          <a:p>
            <a:pPr algn="just"/>
            <a:r>
              <a:rPr lang="fr-FR" sz="4200" i="1" dirty="0" smtClean="0"/>
              <a:t>Le niveau </a:t>
            </a:r>
            <a:r>
              <a:rPr lang="fr-FR" sz="4200" i="1" dirty="0"/>
              <a:t>sonore désormais et limité (</a:t>
            </a:r>
            <a:r>
              <a:rPr lang="fr-FR" sz="4200" i="1" dirty="0" smtClean="0"/>
              <a:t>95 </a:t>
            </a:r>
            <a:r>
              <a:rPr lang="fr-FR" sz="4200" i="1" dirty="0" err="1" smtClean="0"/>
              <a:t>dBA</a:t>
            </a:r>
            <a:r>
              <a:rPr lang="fr-FR" sz="4200" i="1" dirty="0" smtClean="0"/>
              <a:t>) </a:t>
            </a:r>
            <a:r>
              <a:rPr lang="fr-FR" sz="4200" i="1" dirty="0"/>
              <a:t>avec un </a:t>
            </a:r>
            <a:r>
              <a:rPr lang="fr-FR" sz="4200" i="1" dirty="0" smtClean="0"/>
              <a:t>maximum conforme </a:t>
            </a:r>
            <a:r>
              <a:rPr lang="fr-FR" sz="4200" i="1" dirty="0"/>
              <a:t>aux RTS  pendant 12 jours </a:t>
            </a:r>
            <a:r>
              <a:rPr lang="fr-FR" sz="4200" i="1" dirty="0" smtClean="0"/>
              <a:t>dérogatoires, (</a:t>
            </a:r>
            <a:r>
              <a:rPr lang="fr-FR" sz="4200" i="1" dirty="0"/>
              <a:t>100/102 </a:t>
            </a:r>
            <a:r>
              <a:rPr lang="fr-FR" sz="4200" i="1" dirty="0" err="1"/>
              <a:t>dBA</a:t>
            </a:r>
            <a:r>
              <a:rPr lang="fr-FR" sz="4200" i="1" dirty="0"/>
              <a:t>). </a:t>
            </a:r>
            <a:endParaRPr lang="fr-FR" sz="4200" i="1" dirty="0" smtClean="0"/>
          </a:p>
          <a:p>
            <a:pPr algn="just"/>
            <a:endParaRPr lang="fr-FR" sz="4200" b="1" i="1" dirty="0" smtClean="0"/>
          </a:p>
          <a:p>
            <a:pPr algn="just"/>
            <a:r>
              <a:rPr lang="fr-FR" sz="4200" b="1" dirty="0" smtClean="0"/>
              <a:t>Par conséquent </a:t>
            </a:r>
            <a:r>
              <a:rPr lang="fr-FR" sz="4200" b="1" dirty="0"/>
              <a:t>le circuit est autorisé à </a:t>
            </a:r>
            <a:r>
              <a:rPr lang="fr-FR" sz="4200" b="1" dirty="0" smtClean="0"/>
              <a:t>tourner 337 </a:t>
            </a:r>
            <a:r>
              <a:rPr lang="fr-FR" sz="4200" b="1" dirty="0"/>
              <a:t>jours </a:t>
            </a:r>
            <a:r>
              <a:rPr lang="fr-FR" sz="4200" b="1" dirty="0" smtClean="0"/>
              <a:t>(365-28 </a:t>
            </a:r>
            <a:r>
              <a:rPr lang="fr-FR" sz="4200" b="1" dirty="0"/>
              <a:t>dimanches), sachant que le circuit pourra fonctionner pendant 8 mois à raison de </a:t>
            </a:r>
            <a:r>
              <a:rPr lang="fr-FR" sz="4200" b="1" u="sng" dirty="0"/>
              <a:t>3 dimanches chaque mois, en plus de tous les jours de la </a:t>
            </a:r>
            <a:r>
              <a:rPr lang="fr-FR" sz="4200" b="1" u="sng" dirty="0" smtClean="0"/>
              <a:t>semaine.</a:t>
            </a:r>
          </a:p>
          <a:p>
            <a:pPr algn="just"/>
            <a:endParaRPr lang="fr-FR" sz="4200" b="1" i="1" dirty="0"/>
          </a:p>
          <a:p>
            <a:pPr marL="0" indent="0" algn="just">
              <a:buNone/>
            </a:pPr>
            <a:r>
              <a:rPr lang="fr-FR" sz="4200" b="1" i="1" dirty="0">
                <a:solidFill>
                  <a:srgbClr val="FF0000"/>
                </a:solidFill>
              </a:rPr>
              <a:t>Paradoxalement alors que cet arrêté est plus favorable dans le texte, la réalité sera différente : avant </a:t>
            </a:r>
            <a:r>
              <a:rPr lang="fr-FR" sz="4200" b="1" i="1" dirty="0" smtClean="0">
                <a:solidFill>
                  <a:srgbClr val="FF0000"/>
                </a:solidFill>
              </a:rPr>
              <a:t>les gestionnaires actuels </a:t>
            </a:r>
            <a:r>
              <a:rPr lang="fr-FR" sz="4200" b="1" i="1" u="sng" dirty="0" smtClean="0">
                <a:solidFill>
                  <a:srgbClr val="FF0000"/>
                </a:solidFill>
              </a:rPr>
              <a:t>le </a:t>
            </a:r>
            <a:r>
              <a:rPr lang="fr-FR" sz="4200" b="1" i="1" u="sng" dirty="0">
                <a:solidFill>
                  <a:srgbClr val="FF0000"/>
                </a:solidFill>
              </a:rPr>
              <a:t>circuit n’était pas utilisé autant que l’arrêté le permettait</a:t>
            </a:r>
            <a:r>
              <a:rPr lang="fr-FR" sz="4200" b="1" i="1" dirty="0">
                <a:solidFill>
                  <a:srgbClr val="FF0000"/>
                </a:solidFill>
              </a:rPr>
              <a:t>. </a:t>
            </a:r>
            <a:endParaRPr lang="fr-FR" sz="4200" b="1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4200" b="1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sz="4200" b="1" i="1" dirty="0" smtClean="0">
                <a:solidFill>
                  <a:srgbClr val="FF0000"/>
                </a:solidFill>
              </a:rPr>
              <a:t>Les </a:t>
            </a:r>
            <a:r>
              <a:rPr lang="fr-FR" sz="4200" b="1" i="1" dirty="0">
                <a:solidFill>
                  <a:srgbClr val="FF0000"/>
                </a:solidFill>
              </a:rPr>
              <a:t>conventions de </a:t>
            </a:r>
            <a:r>
              <a:rPr lang="fr-FR" sz="4200" b="1" i="1" dirty="0" smtClean="0">
                <a:solidFill>
                  <a:srgbClr val="FF0000"/>
                </a:solidFill>
              </a:rPr>
              <a:t>1984, 1998 </a:t>
            </a:r>
            <a:r>
              <a:rPr lang="fr-FR" sz="4200" b="1" i="1" dirty="0">
                <a:solidFill>
                  <a:srgbClr val="FF0000"/>
                </a:solidFill>
              </a:rPr>
              <a:t>et 2010 considéraient qu’au-delà des </a:t>
            </a:r>
            <a:r>
              <a:rPr lang="fr-FR" sz="4200" b="1" i="1" u="sng" dirty="0">
                <a:solidFill>
                  <a:srgbClr val="FF0000"/>
                </a:solidFill>
              </a:rPr>
              <a:t>12 jours bruyants</a:t>
            </a:r>
            <a:r>
              <a:rPr lang="fr-FR" sz="4200" b="1" i="1" dirty="0">
                <a:solidFill>
                  <a:srgbClr val="FF0000"/>
                </a:solidFill>
              </a:rPr>
              <a:t> (sans limites) les véhicules utilisés les autres jours devaient être conformes aux normes « véhicules de tourisme </a:t>
            </a:r>
            <a:r>
              <a:rPr lang="fr-FR" sz="4200" b="1" i="1" dirty="0" smtClean="0">
                <a:solidFill>
                  <a:srgbClr val="FF0000"/>
                </a:solidFill>
              </a:rPr>
              <a:t>».</a:t>
            </a:r>
          </a:p>
          <a:p>
            <a:pPr algn="just"/>
            <a:endParaRPr lang="fr-FR" sz="4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situation est donc très dégradée par rapport à la situation précédente.</a:t>
            </a:r>
          </a:p>
          <a:p>
            <a:pPr algn="just"/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3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La situation précédente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4400" b="1" dirty="0" smtClean="0"/>
              <a:t>avant 2015 les arrêtés d’homologation (1 tous les 4 ans) étaient </a:t>
            </a:r>
            <a:r>
              <a:rPr lang="fr-F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complétés par des conventions locales </a:t>
            </a:r>
            <a:r>
              <a:rPr lang="fr-FR" sz="4400" b="1" dirty="0" smtClean="0"/>
              <a:t>qui, toutes depuis 1984, limitaient le nombre </a:t>
            </a:r>
            <a:r>
              <a:rPr lang="fr-FR" sz="4400" b="1" dirty="0" smtClean="0">
                <a:solidFill>
                  <a:srgbClr val="FF0000"/>
                </a:solidFill>
              </a:rPr>
              <a:t>des journées bruyantes à:</a:t>
            </a:r>
          </a:p>
          <a:p>
            <a:pPr marL="0" indent="0" algn="ctr">
              <a:buNone/>
            </a:pPr>
            <a:r>
              <a:rPr lang="fr-F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par an</a:t>
            </a:r>
            <a:endParaRPr lang="fr-F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1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</a:rPr>
              <a:t>1) CONVENTION D’OCCUPATION du 18 mai 1984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(syndicat Mixte-Association Sportive de Gestion du Circuit d’Albi-Le Séquestre) 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Conclue de 1984 à 1996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« Article 1: </a:t>
            </a:r>
          </a:p>
          <a:p>
            <a:pPr marL="0" indent="0">
              <a:buNone/>
            </a:pPr>
            <a:r>
              <a:rPr lang="fr-FR" u="sng" dirty="0" smtClean="0"/>
              <a:t>Sur le grand circuit</a:t>
            </a:r>
            <a:r>
              <a:rPr lang="fr-FR" dirty="0" smtClean="0"/>
              <a:t>: </a:t>
            </a:r>
            <a:r>
              <a:rPr lang="fr-FR" b="1" dirty="0" smtClean="0"/>
              <a:t>4 courses auto ou moto par an.</a:t>
            </a:r>
            <a:endParaRPr lang="fr-FR" dirty="0" smtClean="0"/>
          </a:p>
          <a:p>
            <a:pPr marL="0" indent="0">
              <a:buNone/>
            </a:pPr>
            <a:r>
              <a:rPr lang="fr-FR" u="sng" dirty="0" smtClean="0">
                <a:solidFill>
                  <a:srgbClr val="FF0000"/>
                </a:solidFill>
              </a:rPr>
              <a:t>Sur le petit circuit (disparu)</a:t>
            </a:r>
            <a:r>
              <a:rPr lang="fr-FR" dirty="0" smtClean="0">
                <a:solidFill>
                  <a:srgbClr val="FF0000"/>
                </a:solidFill>
              </a:rPr>
              <a:t>: toutes activités sportives et de loisirs conformes aux statuts des associations (loi 1901) </a:t>
            </a:r>
            <a:r>
              <a:rPr lang="fr-FR" b="1" dirty="0" smtClean="0">
                <a:solidFill>
                  <a:srgbClr val="FF0000"/>
                </a:solidFill>
              </a:rPr>
              <a:t>à l’exception d’actes de commerce </a:t>
            </a:r>
            <a:r>
              <a:rPr lang="fr-FR" dirty="0" smtClean="0">
                <a:solidFill>
                  <a:srgbClr val="FF0000"/>
                </a:solidFill>
              </a:rPr>
              <a:t>»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fr-FR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ien d’autre n’était autorisé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0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2 ) CONVENTION </a:t>
            </a:r>
            <a:r>
              <a:rPr lang="fr-FR" sz="2400" b="1" dirty="0">
                <a:solidFill>
                  <a:srgbClr val="0070C0"/>
                </a:solidFill>
              </a:rPr>
              <a:t>DE GESTION DUCIRCUIT AUTOMOBILE D’ALBI-LE SEQUESTRE du 11 Février 1998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251520" y="105273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(</a:t>
            </a:r>
            <a:r>
              <a:rPr lang="fr-FR" dirty="0"/>
              <a:t>Syndicat Mixte de gestion de l’Aérodrome et de l’Autodrome d’Albi-Ville d’Albi- Commune du Séquestre-Le Président du Comité de Gestion du Circuit d’Albi)</a:t>
            </a:r>
          </a:p>
          <a:p>
            <a:pPr algn="just"/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onclue </a:t>
            </a:r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6 ans 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( 1998/2014) </a:t>
            </a:r>
          </a:p>
          <a:p>
            <a:pPr algn="just"/>
            <a:r>
              <a:rPr lang="fr-FR" b="1" dirty="0"/>
              <a:t> </a:t>
            </a:r>
            <a:endParaRPr lang="fr-FR" dirty="0"/>
          </a:p>
          <a:p>
            <a:pPr algn="just"/>
            <a:r>
              <a:rPr lang="fr-FR" sz="2400" b="1" u="sng" dirty="0" smtClean="0"/>
              <a:t>Article </a:t>
            </a:r>
            <a:r>
              <a:rPr lang="fr-FR" sz="2400" b="1" u="sng" dirty="0"/>
              <a:t>2-1 (page 6) </a:t>
            </a:r>
            <a:r>
              <a:rPr lang="fr-FR" sz="2400" b="1" dirty="0" smtClean="0"/>
              <a:t>: Manifestations </a:t>
            </a:r>
            <a:r>
              <a:rPr lang="fr-FR" sz="2400" b="1" dirty="0"/>
              <a:t>dites bruyantes : Elles se répartissent sur 12 journées … les journées bruyantes non utilisées une année ne seront en aucun cas rajoutées sur la suivante </a:t>
            </a:r>
            <a:r>
              <a:rPr lang="fr-FR" sz="2400" b="1" dirty="0" smtClean="0"/>
              <a:t>.</a:t>
            </a:r>
            <a:endParaRPr lang="fr-FR" sz="2400" dirty="0"/>
          </a:p>
          <a:p>
            <a:pPr algn="just"/>
            <a:r>
              <a:rPr lang="fr-FR" sz="2400" b="1" i="1" u="sng" dirty="0"/>
              <a:t>Article 2-2 (page 7)</a:t>
            </a:r>
            <a:r>
              <a:rPr lang="fr-FR" sz="2400" b="1" i="1" dirty="0"/>
              <a:t> : </a:t>
            </a:r>
            <a:r>
              <a:rPr lang="fr-FR" sz="2400" b="1" i="1" dirty="0" smtClean="0"/>
              <a:t>Est </a:t>
            </a:r>
            <a:r>
              <a:rPr lang="fr-FR" sz="2400" b="1" i="1" dirty="0"/>
              <a:t>considéré comme </a:t>
            </a:r>
            <a:r>
              <a:rPr lang="fr-FR" sz="2400" b="1" i="1" dirty="0">
                <a:solidFill>
                  <a:srgbClr val="FF0000"/>
                </a:solidFill>
              </a:rPr>
              <a:t>utilisation non bruyante </a:t>
            </a:r>
            <a:r>
              <a:rPr lang="fr-FR" sz="2400" b="1" i="1" dirty="0"/>
              <a:t>et non polluante, </a:t>
            </a:r>
            <a:r>
              <a:rPr lang="fr-FR" sz="2400" b="1" i="1" dirty="0">
                <a:solidFill>
                  <a:srgbClr val="FF0000"/>
                </a:solidFill>
              </a:rPr>
              <a:t>l’usage de véhicules de tourisme </a:t>
            </a:r>
            <a:r>
              <a:rPr lang="fr-FR" sz="2400" b="1" i="1" dirty="0"/>
              <a:t>correspondant aux normes habituelles d’homologation des véhicules de tourisme par le Ministère de l’Industrie et en conformité avec les décret </a:t>
            </a:r>
            <a:r>
              <a:rPr lang="fr-FR" sz="2400" b="1" i="1" dirty="0" smtClean="0"/>
              <a:t>ministériels</a:t>
            </a:r>
            <a:r>
              <a:rPr lang="fr-FR" sz="2400" b="1" i="1" dirty="0"/>
              <a:t>.</a:t>
            </a:r>
            <a:endParaRPr lang="fr-FR" sz="2400" b="1" i="1" dirty="0" smtClean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 NB : </a:t>
            </a:r>
            <a:r>
              <a:rPr lang="fr-FR" sz="2400" dirty="0" smtClean="0"/>
              <a:t>Des limitations </a:t>
            </a:r>
            <a:r>
              <a:rPr lang="fr-FR" sz="2400" dirty="0"/>
              <a:t>de niveau de bruit maximal pour les véhicules ont été arrêtées en </a:t>
            </a:r>
            <a:r>
              <a:rPr lang="fr-FR" sz="2400" dirty="0" smtClean="0"/>
              <a:t>2013. </a:t>
            </a:r>
            <a:r>
              <a:rPr lang="fr-FR" sz="2400" dirty="0"/>
              <a:t>Voitures individuelles, fourgonnettes, autobus et autocars voient le plafond passer de </a:t>
            </a:r>
            <a:r>
              <a:rPr lang="fr-FR" sz="2400" b="1" dirty="0">
                <a:solidFill>
                  <a:srgbClr val="FF0000"/>
                </a:solidFill>
              </a:rPr>
              <a:t>72 à 68 dB</a:t>
            </a:r>
            <a:r>
              <a:rPr lang="fr-FR" sz="2400" dirty="0"/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28427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3) CONVENTION </a:t>
            </a:r>
            <a:r>
              <a:rPr lang="fr-FR" sz="2400" b="1" dirty="0">
                <a:solidFill>
                  <a:srgbClr val="0070C0"/>
                </a:solidFill>
              </a:rPr>
              <a:t>D’OCCUPATION ET DE GESTION DU CIRCUIT AUTOMOBILE d’ALBI LE SEQUESTRE du 13 avril 2010</a:t>
            </a:r>
            <a:r>
              <a:rPr lang="fr-FR" sz="2400" dirty="0">
                <a:solidFill>
                  <a:srgbClr val="0070C0"/>
                </a:solidFill>
              </a:rPr>
              <a:t/>
            </a:r>
            <a:br>
              <a:rPr lang="fr-FR" sz="2400" dirty="0">
                <a:solidFill>
                  <a:srgbClr val="0070C0"/>
                </a:solidFill>
              </a:rPr>
            </a:b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(</a:t>
            </a:r>
            <a:r>
              <a:rPr lang="fr-FR" dirty="0"/>
              <a:t>Syndicat Mixte de l’Aérodrome Autodrome d’Albi-Le </a:t>
            </a:r>
            <a:r>
              <a:rPr lang="fr-FR" dirty="0" smtClean="0"/>
              <a:t>Séquestre) 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Conclue </a:t>
            </a:r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une durée d’un an renouvelable 2 </a:t>
            </a:r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fois (jusqu’au 31/12/2012, plus rien depuis…)</a:t>
            </a:r>
          </a:p>
          <a:p>
            <a:pPr algn="just"/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fr-FR" sz="3400" dirty="0" smtClean="0"/>
              <a:t>« Article </a:t>
            </a:r>
            <a:r>
              <a:rPr lang="fr-FR" sz="3400" dirty="0"/>
              <a:t>2 : 12 journées bruyantes sont autorisées par année pour la durée de la convention</a:t>
            </a:r>
            <a:r>
              <a:rPr lang="fr-FR" sz="3400" dirty="0" smtClean="0"/>
              <a:t>.</a:t>
            </a:r>
          </a:p>
          <a:p>
            <a:pPr marL="0" indent="0" algn="just">
              <a:buNone/>
            </a:pPr>
            <a:endParaRPr lang="fr-FR" sz="3400" dirty="0"/>
          </a:p>
          <a:p>
            <a:pPr marL="0" indent="0" algn="just">
              <a:buNone/>
            </a:pPr>
            <a:r>
              <a:rPr lang="fr-FR" sz="3400" dirty="0"/>
              <a:t>En cas de dépassement des 12 journées bruyantes des pénalités de </a:t>
            </a:r>
            <a:r>
              <a:rPr lang="fr-FR" sz="3400" dirty="0" smtClean="0"/>
              <a:t>dépassement </a:t>
            </a:r>
            <a:r>
              <a:rPr lang="fr-F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(+ 65 DBA environ) </a:t>
            </a:r>
            <a:r>
              <a:rPr lang="fr-FR" sz="3400" dirty="0" smtClean="0"/>
              <a:t>sont </a:t>
            </a:r>
            <a:r>
              <a:rPr lang="fr-FR" sz="3400" dirty="0"/>
              <a:t>instaurées, payables par le CGCA au SM dans les conditions suivantes </a:t>
            </a:r>
            <a:r>
              <a:rPr lang="fr-FR" sz="3400" dirty="0" smtClean="0"/>
              <a:t>:</a:t>
            </a:r>
          </a:p>
          <a:p>
            <a:pPr marL="0" indent="0" algn="just">
              <a:buNone/>
            </a:pPr>
            <a:endParaRPr lang="fr-FR" sz="3400" dirty="0" smtClean="0"/>
          </a:p>
          <a:p>
            <a:pPr algn="just"/>
            <a:r>
              <a:rPr lang="fr-FR" sz="3400" dirty="0" smtClean="0">
                <a:solidFill>
                  <a:srgbClr val="FF0000"/>
                </a:solidFill>
              </a:rPr>
              <a:t>Graduation </a:t>
            </a:r>
            <a:r>
              <a:rPr lang="fr-FR" sz="3400" dirty="0">
                <a:solidFill>
                  <a:srgbClr val="FF0000"/>
                </a:solidFill>
              </a:rPr>
              <a:t>D : avertissement</a:t>
            </a:r>
          </a:p>
          <a:p>
            <a:pPr algn="just"/>
            <a:r>
              <a:rPr lang="fr-FR" sz="3400" dirty="0">
                <a:solidFill>
                  <a:srgbClr val="FF0000"/>
                </a:solidFill>
              </a:rPr>
              <a:t>Graduation E : 1000 €</a:t>
            </a:r>
          </a:p>
          <a:p>
            <a:pPr algn="just"/>
            <a:r>
              <a:rPr lang="fr-FR" sz="3400" dirty="0">
                <a:solidFill>
                  <a:srgbClr val="FF0000"/>
                </a:solidFill>
              </a:rPr>
              <a:t>Graduation F : 2000 €</a:t>
            </a:r>
          </a:p>
          <a:p>
            <a:pPr algn="just"/>
            <a:r>
              <a:rPr lang="fr-FR" sz="3400" dirty="0">
                <a:solidFill>
                  <a:srgbClr val="FF0000"/>
                </a:solidFill>
              </a:rPr>
              <a:t>Graduation G : 3000 €</a:t>
            </a:r>
          </a:p>
          <a:p>
            <a:pPr algn="just"/>
            <a:r>
              <a:rPr lang="fr-FR" sz="3400" dirty="0">
                <a:solidFill>
                  <a:srgbClr val="FF0000"/>
                </a:solidFill>
              </a:rPr>
              <a:t>Graduation H : décision du comité de surveillance (5 riverains-5 usagers-1 SM-experts éventuels</a:t>
            </a:r>
            <a:r>
              <a:rPr lang="fr-FR" sz="3400" dirty="0" smtClean="0">
                <a:solidFill>
                  <a:srgbClr val="FF0000"/>
                </a:solidFill>
              </a:rPr>
              <a:t>) »</a:t>
            </a:r>
          </a:p>
          <a:p>
            <a:pPr marL="0" indent="0" algn="ctr">
              <a:buNone/>
            </a:pPr>
            <a:r>
              <a:rPr lang="fr-FR" sz="3400" dirty="0" smtClean="0"/>
              <a:t>(la pénalité augmente en fonction du niveau de bruit et de sa durée)</a:t>
            </a:r>
            <a:endParaRPr lang="fr-FR" sz="3400" dirty="0"/>
          </a:p>
          <a:p>
            <a:pPr algn="just"/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12494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Une évolution éloquente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sommes donc passés par les étapes suivantes:</a:t>
            </a:r>
          </a:p>
          <a:p>
            <a:r>
              <a:rPr lang="fr-FR" b="1" dirty="0" smtClean="0"/>
              <a:t>1984</a:t>
            </a:r>
            <a:r>
              <a:rPr lang="fr-FR" dirty="0" smtClean="0"/>
              <a:t>: 4 compétitions/an.</a:t>
            </a:r>
          </a:p>
          <a:p>
            <a:r>
              <a:rPr lang="fr-FR" b="1" dirty="0" smtClean="0"/>
              <a:t>1998</a:t>
            </a:r>
            <a:r>
              <a:rPr lang="fr-FR" dirty="0" smtClean="0"/>
              <a:t>: 12 jours « bruyants » et les autres jours bruit limité à 72 DBA (voitures de tourisme) </a:t>
            </a:r>
            <a:r>
              <a:rPr lang="fr-FR" sz="2200" dirty="0" smtClean="0"/>
              <a:t>(68 aujourd’hui).</a:t>
            </a:r>
          </a:p>
          <a:p>
            <a:r>
              <a:rPr lang="fr-FR" b="1" dirty="0" smtClean="0"/>
              <a:t>2010</a:t>
            </a:r>
            <a:r>
              <a:rPr lang="fr-FR" dirty="0" smtClean="0"/>
              <a:t>: 12 jours bruyants et les autres soumis à sanction progressive au delà de 65 DBA (environ).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2015: 337 jours de bruit (95 DBA) dont 12 dérogatoires (100/102 DBA)…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6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Circuit et équilibre budgétaire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b="1" dirty="0" smtClean="0"/>
          </a:p>
          <a:p>
            <a:pPr marL="0" indent="0" algn="ctr">
              <a:buNone/>
            </a:pPr>
            <a:r>
              <a:rPr lang="fr-FR" sz="3600" dirty="0" smtClean="0"/>
              <a:t>Pour être rentable un circuit qui est avant tout une </a:t>
            </a:r>
            <a:r>
              <a:rPr lang="fr-FR" sz="3600" u="sng" dirty="0" smtClean="0"/>
              <a:t>activité économique</a:t>
            </a:r>
            <a:r>
              <a:rPr lang="fr-FR" sz="3600" u="sng" dirty="0">
                <a:solidFill>
                  <a:srgbClr val="00B050"/>
                </a:solidFill>
              </a:rPr>
              <a:t> </a:t>
            </a:r>
            <a:r>
              <a:rPr lang="fr-FR" sz="3600" dirty="0" smtClean="0">
                <a:solidFill>
                  <a:srgbClr val="00B050"/>
                </a:solidFill>
              </a:rPr>
              <a:t>(</a:t>
            </a:r>
            <a:r>
              <a:rPr lang="fr-FR" sz="3600" i="1" dirty="0" smtClean="0">
                <a:solidFill>
                  <a:srgbClr val="00B050"/>
                </a:solidFill>
              </a:rPr>
              <a:t>et encore plus dans le cadre d’une DSP)</a:t>
            </a:r>
            <a:r>
              <a:rPr lang="fr-FR" sz="3600" dirty="0" smtClean="0">
                <a:solidFill>
                  <a:srgbClr val="00B050"/>
                </a:solidFill>
              </a:rPr>
              <a:t>, </a:t>
            </a:r>
            <a:r>
              <a:rPr lang="fr-FR" sz="3600" b="1" dirty="0" smtClean="0">
                <a:solidFill>
                  <a:srgbClr val="FF0000"/>
                </a:solidFill>
              </a:rPr>
              <a:t>doit fonctionner entre </a:t>
            </a:r>
            <a:r>
              <a:rPr lang="fr-FR" sz="3600" b="1" u="sng" dirty="0" smtClean="0">
                <a:solidFill>
                  <a:srgbClr val="FF0000"/>
                </a:solidFill>
              </a:rPr>
              <a:t>200 et 250 jours par an </a:t>
            </a:r>
            <a:r>
              <a:rPr lang="fr-FR" sz="3600" dirty="0" smtClean="0"/>
              <a:t>pour perdurer et justifier des investissements réalisés.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400" i="1" dirty="0" smtClean="0"/>
              <a:t>Source: étude établie pour le compte de la Région IDF par AZIMUT Monitoring et </a:t>
            </a:r>
            <a:r>
              <a:rPr lang="fr-FR" sz="2400" i="1" dirty="0" err="1" smtClean="0"/>
              <a:t>BruitParif</a:t>
            </a:r>
            <a:r>
              <a:rPr lang="fr-FR" sz="2400" i="1" dirty="0" smtClean="0"/>
              <a:t> en juin 2009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694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La problématique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5184576"/>
          </a:xfrm>
        </p:spPr>
        <p:txBody>
          <a:bodyPr>
            <a:noAutofit/>
          </a:bodyPr>
          <a:lstStyle/>
          <a:p>
            <a:pPr algn="l"/>
            <a:r>
              <a:rPr lang="fr-FR" sz="1600" dirty="0" smtClean="0">
                <a:solidFill>
                  <a:schemeClr val="tx1"/>
                </a:solidFill>
              </a:rPr>
              <a:t>1</a:t>
            </a:r>
            <a:r>
              <a:rPr lang="fr-FR" sz="1600" i="1" dirty="0" smtClean="0">
                <a:solidFill>
                  <a:schemeClr val="tx1"/>
                </a:solidFill>
              </a:rPr>
              <a:t>-Avant 2015 le nombre maximum de jours bruyants sur le circuit était limité à 12.</a:t>
            </a:r>
          </a:p>
          <a:p>
            <a:pPr algn="l"/>
            <a:r>
              <a:rPr lang="fr-FR" sz="1600" dirty="0">
                <a:solidFill>
                  <a:schemeClr val="tx1"/>
                </a:solidFill>
              </a:rPr>
              <a:t>2</a:t>
            </a:r>
            <a:r>
              <a:rPr lang="fr-FR" sz="1600" dirty="0" smtClean="0">
                <a:solidFill>
                  <a:schemeClr val="tx1"/>
                </a:solidFill>
              </a:rPr>
              <a:t>-A partir de 2015 il pourra être bruyant jusqu’à </a:t>
            </a:r>
            <a:r>
              <a:rPr lang="fr-F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337jours par an.</a:t>
            </a:r>
          </a:p>
          <a:p>
            <a:pPr algn="l"/>
            <a:r>
              <a:rPr lang="fr-FR" sz="1600" dirty="0">
                <a:solidFill>
                  <a:schemeClr val="tx1"/>
                </a:solidFill>
              </a:rPr>
              <a:t>3</a:t>
            </a:r>
            <a:r>
              <a:rPr lang="fr-FR" sz="1600" i="1" dirty="0" smtClean="0">
                <a:solidFill>
                  <a:schemeClr val="tx1"/>
                </a:solidFill>
              </a:rPr>
              <a:t>-La mairie d’ALBI a confié la gestion à des entrepreneurs privés « à leurs risques et périls ».</a:t>
            </a:r>
          </a:p>
          <a:p>
            <a:pPr algn="l"/>
            <a:r>
              <a:rPr lang="fr-FR" sz="1600" dirty="0" smtClean="0">
                <a:solidFill>
                  <a:schemeClr val="tx1"/>
                </a:solidFill>
              </a:rPr>
              <a:t>4-Un  </a:t>
            </a:r>
            <a:r>
              <a:rPr lang="fr-FR" sz="1600" dirty="0">
                <a:solidFill>
                  <a:schemeClr val="tx1"/>
                </a:solidFill>
              </a:rPr>
              <a:t>circuit de vitesse génère du </a:t>
            </a:r>
            <a:r>
              <a:rPr lang="fr-FR" sz="1600" b="1" dirty="0">
                <a:solidFill>
                  <a:srgbClr val="FF0000"/>
                </a:solidFill>
              </a:rPr>
              <a:t>bruit </a:t>
            </a:r>
            <a:r>
              <a:rPr lang="fr-FR" sz="1600" dirty="0">
                <a:solidFill>
                  <a:schemeClr val="tx1"/>
                </a:solidFill>
              </a:rPr>
              <a:t>et de la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pollution.</a:t>
            </a:r>
            <a:endParaRPr lang="fr-FR" sz="1600" i="1" dirty="0" smtClean="0">
              <a:solidFill>
                <a:schemeClr val="tx1"/>
              </a:solidFill>
            </a:endParaRPr>
          </a:p>
          <a:p>
            <a:pPr algn="l"/>
            <a:r>
              <a:rPr lang="fr-FR" sz="1600" dirty="0" smtClean="0">
                <a:solidFill>
                  <a:schemeClr val="tx1"/>
                </a:solidFill>
              </a:rPr>
              <a:t>5-Le développement d’un circuit bruyant et polluant est un </a:t>
            </a:r>
            <a:r>
              <a:rPr lang="fr-F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paradoxe</a:t>
            </a:r>
            <a:r>
              <a:rPr lang="fr-FR" sz="1600" dirty="0" smtClean="0">
                <a:solidFill>
                  <a:schemeClr val="tx1"/>
                </a:solidFill>
              </a:rPr>
              <a:t> au moment où se réunit la COP 21, où l’urgence est de réduire le risque climatique (et alors que la mairie d’ALBI dit approuver cette démarche).</a:t>
            </a:r>
          </a:p>
          <a:p>
            <a:pPr algn="l"/>
            <a:r>
              <a:rPr lang="fr-FR" sz="1600" dirty="0" smtClean="0">
                <a:solidFill>
                  <a:schemeClr val="tx1"/>
                </a:solidFill>
              </a:rPr>
              <a:t>6</a:t>
            </a:r>
            <a:r>
              <a:rPr lang="fr-FR" sz="1600" i="1" dirty="0" smtClean="0">
                <a:solidFill>
                  <a:schemeClr val="tx1"/>
                </a:solidFill>
              </a:rPr>
              <a:t>-Les activités non polluantes et non bruyantes annoncées apparaissent comme de </a:t>
            </a:r>
            <a:r>
              <a:rPr lang="fr-FR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simples alibis.</a:t>
            </a:r>
          </a:p>
          <a:p>
            <a:pPr algn="l"/>
            <a:r>
              <a:rPr lang="fr-FR" sz="1600" dirty="0" smtClean="0">
                <a:solidFill>
                  <a:schemeClr val="tx1"/>
                </a:solidFill>
              </a:rPr>
              <a:t>7-Si la population autour du circuit s’est développée (au SEQUESTRE et à ALBI) c’est parce que  12 jours de bruit étaient « </a:t>
            </a:r>
            <a:r>
              <a:rPr lang="fr-F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acceptables</a:t>
            </a:r>
            <a:r>
              <a:rPr lang="fr-FR" sz="1600" dirty="0" smtClean="0">
                <a:solidFill>
                  <a:schemeClr val="tx1"/>
                </a:solidFill>
              </a:rPr>
              <a:t> ».</a:t>
            </a:r>
          </a:p>
          <a:p>
            <a:pPr algn="l"/>
            <a:r>
              <a:rPr lang="fr-FR" sz="1600" dirty="0" smtClean="0">
                <a:solidFill>
                  <a:schemeClr val="tx1"/>
                </a:solidFill>
              </a:rPr>
              <a:t>8</a:t>
            </a:r>
            <a:r>
              <a:rPr lang="fr-FR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- 337 jours de bruit et de pollution c’est insupportable!</a:t>
            </a: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Il faut donc trouver les moyens pour faire en sorte qu’il n’en soit pas ainsi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607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Comment se protéger</a:t>
            </a:r>
            <a:r>
              <a:rPr lang="fr-FR" dirty="0" smtClean="0">
                <a:solidFill>
                  <a:srgbClr val="0070C0"/>
                </a:solidFill>
              </a:rPr>
              <a:t>?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Les procédures administrative et pénale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arenR"/>
            </a:pPr>
            <a:r>
              <a:rPr lang="fr-FR" dirty="0" smtClean="0"/>
              <a:t>Si l’arrêté d’homologation n’a pas été pris régulièrement, </a:t>
            </a:r>
            <a:r>
              <a:rPr lang="fr-FR" u="sng" dirty="0"/>
              <a:t>l</a:t>
            </a:r>
            <a:r>
              <a:rPr lang="fr-FR" u="sng" dirty="0" smtClean="0"/>
              <a:t>e Conseil d’Etat peut être saisi. </a:t>
            </a:r>
            <a:endParaRPr lang="fr-FR" u="sng" dirty="0"/>
          </a:p>
          <a:p>
            <a:pPr marL="0" indent="0" algn="just">
              <a:buNone/>
            </a:pP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(mais la procédure a été « formellement » respectée)</a:t>
            </a:r>
          </a:p>
          <a:p>
            <a:pPr marL="0" indent="0" algn="just">
              <a:buNone/>
            </a:pPr>
            <a:endParaRPr lang="fr-F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fr-FR" dirty="0" smtClean="0"/>
              <a:t>2) Si le circuit ne respecte pas la règlementation lors de ses activités, on peut porter plainte contre lui</a:t>
            </a:r>
            <a:r>
              <a:rPr lang="fr-FR" dirty="0"/>
              <a:t> </a:t>
            </a:r>
            <a:r>
              <a:rPr lang="fr-FR" sz="2600" dirty="0" smtClean="0"/>
              <a:t>(contravention de 5</a:t>
            </a:r>
            <a:r>
              <a:rPr lang="fr-FR" sz="2600" baseline="30000" dirty="0" smtClean="0"/>
              <a:t>ème</a:t>
            </a:r>
            <a:r>
              <a:rPr lang="fr-FR" sz="2600" dirty="0" smtClean="0"/>
              <a:t> catégorie).</a:t>
            </a:r>
          </a:p>
          <a:p>
            <a:pPr marL="0" indent="0" algn="just">
              <a:buNone/>
            </a:pP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(mais c’est l’exploitant qui déclare si la réglementation est « respectée »…)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0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Quels autres moyens de droit?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 smtClean="0"/>
              <a:t>Décret n° 2006-1999 du 31/08/2006 :</a:t>
            </a:r>
          </a:p>
          <a:p>
            <a:pPr marL="0" indent="0" algn="ctr">
              <a:buNone/>
            </a:pPr>
            <a:r>
              <a:rPr lang="fr-FR" dirty="0" smtClean="0"/>
              <a:t>La procédure consiste à faire qualifier la gêne de l’activité</a:t>
            </a:r>
            <a:r>
              <a:rPr lang="fr-FR" dirty="0"/>
              <a:t> </a:t>
            </a:r>
            <a:r>
              <a:rPr lang="fr-FR" dirty="0" smtClean="0"/>
              <a:t>comme une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« nuisance anormale de voisinage »,</a:t>
            </a:r>
            <a:r>
              <a:rPr lang="fr-FR" b="1" dirty="0" smtClean="0"/>
              <a:t> </a:t>
            </a:r>
          </a:p>
          <a:p>
            <a:pPr marL="0" indent="0" algn="ctr">
              <a:buNone/>
            </a:pPr>
            <a:r>
              <a:rPr lang="fr-FR" dirty="0" smtClean="0"/>
              <a:t>Indépendamment de toute réglementation.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i="1" dirty="0"/>
              <a:t>L</a:t>
            </a:r>
            <a:r>
              <a:rPr lang="fr-FR" i="1" dirty="0" smtClean="0"/>
              <a:t>e circuit </a:t>
            </a:r>
            <a:r>
              <a:rPr lang="fr-FR" i="1" u="sng" dirty="0" smtClean="0"/>
              <a:t>respecte la réglementation</a:t>
            </a:r>
            <a:r>
              <a:rPr lang="fr-FR" i="1" dirty="0" smtClean="0"/>
              <a:t>, mais les riverains subissent un </a:t>
            </a:r>
            <a:r>
              <a:rPr lang="fr-FR" i="1" u="sng" dirty="0" smtClean="0"/>
              <a:t>préjudice </a:t>
            </a:r>
          </a:p>
          <a:p>
            <a:pPr marL="0" indent="0" algn="ctr">
              <a:buNone/>
            </a:pPr>
            <a:r>
              <a:rPr lang="fr-FR" i="1" dirty="0" smtClean="0"/>
              <a:t>(tranquillité, santé, patrimoine) </a:t>
            </a:r>
          </a:p>
          <a:p>
            <a:pPr marL="0" indent="0" algn="ctr">
              <a:buNone/>
            </a:pPr>
            <a:r>
              <a:rPr lang="fr-FR" i="1" u="sng" dirty="0" smtClean="0"/>
              <a:t>qui doit être réparé et qui doit cesser</a:t>
            </a:r>
          </a:p>
          <a:p>
            <a:pPr marL="0" indent="0" algn="ctr">
              <a:buNone/>
            </a:pPr>
            <a:endParaRPr lang="fr-FR" i="1" dirty="0" smtClean="0"/>
          </a:p>
          <a:p>
            <a:pPr marL="0" indent="0" algn="ctr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510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Les sanctions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conséquences possibles pour l’exploitant:</a:t>
            </a:r>
          </a:p>
          <a:p>
            <a:pPr marL="0" indent="0" algn="just">
              <a:buNone/>
            </a:pPr>
            <a:r>
              <a:rPr lang="fr-FR" dirty="0" smtClean="0"/>
              <a:t>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Dommages et intérêts, amendes, et si récidive suspension voire fermeture de l’activité. </a:t>
            </a:r>
          </a:p>
          <a:p>
            <a:pPr marL="0" indent="0" algn="just">
              <a:buNone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 dirty="0" smtClean="0"/>
              <a:t>(ex: circuits de Charade et de Bresse)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6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La question de l’antériorité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2800" b="1" u="sng" dirty="0" smtClean="0"/>
              <a:t>L’article </a:t>
            </a:r>
            <a:r>
              <a:rPr lang="fr-FR" sz="2800" b="1" u="sng" dirty="0"/>
              <a:t>L 112-16 du code de la construction et de l’habitation </a:t>
            </a:r>
            <a:endParaRPr lang="fr-FR" sz="2800" b="1" u="sng" dirty="0" smtClean="0"/>
          </a:p>
          <a:p>
            <a:pPr marL="0" indent="0" algn="just">
              <a:buNone/>
            </a:pPr>
            <a:endParaRPr lang="fr-FR" sz="2800" b="1" u="sng" dirty="0" smtClean="0"/>
          </a:p>
          <a:p>
            <a:pPr marL="0" indent="0" algn="just">
              <a:buNone/>
            </a:pPr>
            <a:r>
              <a:rPr lang="fr-FR" sz="2800" dirty="0" smtClean="0"/>
              <a:t>Les </a:t>
            </a:r>
            <a:r>
              <a:rPr lang="fr-FR" sz="2800" dirty="0"/>
              <a:t>dommages </a:t>
            </a:r>
            <a:r>
              <a:rPr lang="fr-FR" sz="2800" dirty="0" smtClean="0"/>
              <a:t>causés…par </a:t>
            </a:r>
            <a:r>
              <a:rPr lang="fr-FR" sz="2800" dirty="0"/>
              <a:t>des nuisances </a:t>
            </a:r>
            <a:r>
              <a:rPr lang="fr-FR" sz="2800" dirty="0" smtClean="0"/>
              <a:t>n'entraînent </a:t>
            </a:r>
            <a:r>
              <a:rPr lang="fr-FR" sz="2800" dirty="0"/>
              <a:t>pas droit à réparation lorsque le permis de </a:t>
            </a:r>
            <a:r>
              <a:rPr lang="fr-FR" sz="2800" dirty="0" smtClean="0"/>
              <a:t>construire…a </a:t>
            </a:r>
            <a:r>
              <a:rPr lang="fr-FR" sz="2800" dirty="0"/>
              <a:t>été </a:t>
            </a:r>
            <a:r>
              <a:rPr lang="fr-FR" sz="2800" dirty="0" smtClean="0"/>
              <a:t>demandé…</a:t>
            </a:r>
            <a:r>
              <a:rPr lang="fr-FR" sz="2800" b="1" dirty="0" smtClean="0"/>
              <a:t>postérieurement </a:t>
            </a:r>
            <a:r>
              <a:rPr lang="fr-FR" sz="2800" b="1" dirty="0"/>
              <a:t>à l'existence des activités les </a:t>
            </a:r>
            <a:r>
              <a:rPr lang="fr-FR" sz="2800" b="1" dirty="0" smtClean="0"/>
              <a:t>occasionnant, </a:t>
            </a:r>
            <a:r>
              <a:rPr lang="fr-FR" sz="2800" dirty="0">
                <a:solidFill>
                  <a:srgbClr val="FF0000"/>
                </a:solidFill>
              </a:rPr>
              <a:t>dès lors que ces </a:t>
            </a:r>
            <a:r>
              <a:rPr lang="fr-FR" sz="2800" dirty="0" smtClean="0">
                <a:solidFill>
                  <a:srgbClr val="FF0000"/>
                </a:solidFill>
              </a:rPr>
              <a:t>activités…</a:t>
            </a:r>
            <a:r>
              <a:rPr lang="fr-FR" sz="2800" b="1" dirty="0" smtClean="0">
                <a:solidFill>
                  <a:srgbClr val="FF0000"/>
                </a:solidFill>
              </a:rPr>
              <a:t>se </a:t>
            </a:r>
            <a:r>
              <a:rPr lang="fr-FR" sz="2800" b="1" dirty="0">
                <a:solidFill>
                  <a:srgbClr val="FF0000"/>
                </a:solidFill>
              </a:rPr>
              <a:t>sont poursuivies dans les mêmes </a:t>
            </a:r>
            <a:r>
              <a:rPr lang="fr-FR" sz="2800" b="1" dirty="0" smtClean="0">
                <a:solidFill>
                  <a:srgbClr val="FF0000"/>
                </a:solidFill>
              </a:rPr>
              <a:t>conditions</a:t>
            </a:r>
            <a:r>
              <a:rPr lang="fr-FR" sz="2800" b="1" dirty="0">
                <a:solidFill>
                  <a:srgbClr val="FF0000"/>
                </a:solidFill>
              </a:rPr>
              <a:t>.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0070C0"/>
                </a:solidFill>
              </a:rPr>
              <a:t>(en principe l’antériorité ne s’applique pas aux activités d’un circuit…)</a:t>
            </a:r>
          </a:p>
          <a:p>
            <a:pPr marL="0" indent="0" algn="just">
              <a:buNone/>
            </a:pPr>
            <a:endParaRPr lang="fr-FR" sz="2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tout état de cause l’activité du circuit ne se poursuit plus dans les mêmes conditions qu’auparavant</a:t>
            </a:r>
            <a:endParaRPr lang="fr-FR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Des précédents: le cas de CHARADE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b="1" dirty="0"/>
              <a:t>Le </a:t>
            </a:r>
            <a:r>
              <a:rPr lang="fr-FR" b="1" dirty="0" smtClean="0"/>
              <a:t>TGI de </a:t>
            </a:r>
            <a:r>
              <a:rPr lang="fr-FR" b="1" dirty="0"/>
              <a:t>Clermont-Ferrand </a:t>
            </a:r>
            <a:r>
              <a:rPr lang="fr-FR" dirty="0"/>
              <a:t>a reconnu l'existence d'un trouble anormal de voisinage pour 19 riverains du </a:t>
            </a:r>
            <a:r>
              <a:rPr lang="fr-FR" b="1" dirty="0"/>
              <a:t>circuit de </a:t>
            </a:r>
            <a:r>
              <a:rPr lang="fr-FR" b="1" dirty="0" smtClean="0"/>
              <a:t>Charade</a:t>
            </a:r>
            <a:r>
              <a:rPr lang="fr-FR" b="1" dirty="0"/>
              <a:t> </a:t>
            </a:r>
            <a:r>
              <a:rPr lang="fr-FR" dirty="0" smtClean="0"/>
              <a:t>(04/07/2011)</a:t>
            </a:r>
          </a:p>
          <a:p>
            <a:pPr algn="just"/>
            <a:r>
              <a:rPr lang="fr-FR" dirty="0" smtClean="0"/>
              <a:t>La </a:t>
            </a:r>
            <a:r>
              <a:rPr lang="fr-FR" dirty="0"/>
              <a:t>société qui gère le circuit a été condamnée à verser des dommages et intérêts </a:t>
            </a:r>
            <a:r>
              <a:rPr lang="fr-FR" dirty="0" smtClean="0"/>
              <a:t>aux 19 riverains</a:t>
            </a:r>
            <a:r>
              <a:rPr lang="fr-FR" dirty="0"/>
              <a:t>.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Les </a:t>
            </a:r>
            <a:r>
              <a:rPr lang="fr-FR" dirty="0">
                <a:solidFill>
                  <a:srgbClr val="FF0000"/>
                </a:solidFill>
              </a:rPr>
              <a:t>plus incommodés recevront 5000 euros, les autres 2500 euros, pour un total de 82 500 euros. </a:t>
            </a:r>
            <a:endParaRPr lang="fr-FR" dirty="0" smtClean="0">
              <a:solidFill>
                <a:srgbClr val="FF0000"/>
              </a:solidFill>
            </a:endParaRPr>
          </a:p>
          <a:p>
            <a:pPr algn="just"/>
            <a:r>
              <a:rPr lang="fr-FR" dirty="0" smtClean="0"/>
              <a:t>Les </a:t>
            </a:r>
            <a:r>
              <a:rPr lang="fr-FR" dirty="0"/>
              <a:t>juges ont également </a:t>
            </a:r>
            <a:r>
              <a:rPr lang="fr-FR" u="sng" dirty="0"/>
              <a:t>condamné « l'exploitant à prendre toutes les dispositions utiles pour ramener à </a:t>
            </a:r>
            <a:r>
              <a:rPr lang="fr-FR" b="1" u="sng" dirty="0">
                <a:solidFill>
                  <a:srgbClr val="FF0000"/>
                </a:solidFill>
              </a:rPr>
              <a:t>moins de 55 décibels </a:t>
            </a:r>
            <a:r>
              <a:rPr lang="fr-FR" u="sng" dirty="0">
                <a:solidFill>
                  <a:srgbClr val="FF0000"/>
                </a:solidFill>
              </a:rPr>
              <a:t>le bruit généré devant les habitations </a:t>
            </a:r>
            <a:r>
              <a:rPr lang="fr-FR" u="sng" dirty="0"/>
              <a:t>par les activités sur le </a:t>
            </a:r>
            <a:r>
              <a:rPr lang="fr-FR" u="sng" dirty="0" smtClean="0"/>
              <a:t>circuit,</a:t>
            </a:r>
            <a:r>
              <a:rPr lang="fr-FR" dirty="0" smtClean="0"/>
              <a:t> </a:t>
            </a:r>
            <a:r>
              <a:rPr lang="fr-FR" dirty="0"/>
              <a:t>sous astreinte non définitive de 2.000 euros par infraction </a:t>
            </a:r>
            <a:r>
              <a:rPr lang="fr-FR" dirty="0" smtClean="0"/>
              <a:t>constatée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1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Le cas de CHARADE (suite)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fr-FR" sz="6700" dirty="0"/>
              <a:t>Pour motiver leur décision, les juges ont notamment tenu compte du fait que, </a:t>
            </a:r>
            <a:r>
              <a:rPr lang="fr-FR" sz="6700" dirty="0">
                <a:solidFill>
                  <a:srgbClr val="FF0000"/>
                </a:solidFill>
              </a:rPr>
              <a:t>« dans 90% des cas, les activités du circuit génèrent des niveaux sonores compris entre 55 et 65 dB(A), et pour 10% au delà de 65 ».</a:t>
            </a:r>
            <a:r>
              <a:rPr lang="fr-FR" sz="6700" dirty="0"/>
              <a:t> </a:t>
            </a:r>
            <a:endParaRPr lang="fr-FR" sz="6700" dirty="0" smtClean="0"/>
          </a:p>
          <a:p>
            <a:pPr algn="just"/>
            <a:endParaRPr lang="fr-FR" sz="6700" dirty="0" smtClean="0"/>
          </a:p>
          <a:p>
            <a:pPr algn="just"/>
            <a:r>
              <a:rPr lang="fr-FR" sz="6700" dirty="0" smtClean="0">
                <a:solidFill>
                  <a:srgbClr val="FF0000"/>
                </a:solidFill>
              </a:rPr>
              <a:t>« Les </a:t>
            </a:r>
            <a:r>
              <a:rPr lang="fr-FR" sz="6700" dirty="0">
                <a:solidFill>
                  <a:srgbClr val="FF0000"/>
                </a:solidFill>
              </a:rPr>
              <a:t>dispositions du code de la santé publique qu'ils invoquent ne sont pas directement applicables à ce type d'activité, </a:t>
            </a:r>
            <a:r>
              <a:rPr lang="fr-FR" sz="6700" dirty="0" smtClean="0"/>
              <a:t> </a:t>
            </a:r>
            <a:r>
              <a:rPr lang="fr-FR" sz="6700" dirty="0"/>
              <a:t>ce qui n'interdit pas cependant de les considérer à titre d'information sur les bruits supportables devant une habitation».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4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Le cas de BRESSE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b="1" dirty="0" smtClean="0"/>
              <a:t>Le TGI de CHALON / Saône </a:t>
            </a:r>
            <a:r>
              <a:rPr lang="fr-FR" sz="3600" dirty="0" smtClean="0"/>
              <a:t>13/01/2015 </a:t>
            </a:r>
          </a:p>
          <a:p>
            <a:pPr marL="0" indent="0" algn="just">
              <a:buNone/>
            </a:pPr>
            <a:r>
              <a:rPr lang="fr-FR" sz="3600" dirty="0" smtClean="0"/>
              <a:t>a condamné </a:t>
            </a:r>
            <a:r>
              <a:rPr lang="fr-FR" sz="3600" dirty="0"/>
              <a:t>le </a:t>
            </a:r>
            <a:r>
              <a:rPr lang="fr-FR" sz="3600" b="1" dirty="0"/>
              <a:t>Circuit de Bresse </a:t>
            </a:r>
            <a:r>
              <a:rPr lang="fr-FR" sz="3600" dirty="0" smtClean="0"/>
              <a:t>à </a:t>
            </a:r>
            <a:r>
              <a:rPr lang="fr-FR" sz="3600" b="1" u="sng" dirty="0">
                <a:solidFill>
                  <a:srgbClr val="FF0000"/>
                </a:solidFill>
              </a:rPr>
              <a:t>prendre </a:t>
            </a:r>
            <a:r>
              <a:rPr lang="fr-FR" sz="3600" b="1" u="sng" dirty="0" smtClean="0">
                <a:solidFill>
                  <a:srgbClr val="FF0000"/>
                </a:solidFill>
              </a:rPr>
              <a:t>« toutes </a:t>
            </a:r>
            <a:r>
              <a:rPr lang="fr-FR" sz="3600" b="1" u="sng" dirty="0">
                <a:solidFill>
                  <a:srgbClr val="FF0000"/>
                </a:solidFill>
              </a:rPr>
              <a:t>les mesures appropriées </a:t>
            </a:r>
            <a:r>
              <a:rPr lang="fr-FR" sz="3600" b="1" dirty="0">
                <a:solidFill>
                  <a:srgbClr val="FF0000"/>
                </a:solidFill>
              </a:rPr>
              <a:t>pour que les émissions sonores résultant de l’exploitation du circuit » ne portent pas atteinte à la tranquillité du </a:t>
            </a:r>
            <a:r>
              <a:rPr lang="fr-FR" sz="3600" b="1" dirty="0" smtClean="0">
                <a:solidFill>
                  <a:srgbClr val="FF0000"/>
                </a:solidFill>
              </a:rPr>
              <a:t>voisinage</a:t>
            </a:r>
            <a:r>
              <a:rPr lang="fr-FR" sz="3600" dirty="0" smtClean="0"/>
              <a:t>. </a:t>
            </a:r>
          </a:p>
          <a:p>
            <a:pPr marL="0" indent="0" algn="just">
              <a:buNone/>
            </a:pPr>
            <a:r>
              <a:rPr lang="fr-FR" sz="3600" dirty="0" smtClean="0"/>
              <a:t>(2 </a:t>
            </a:r>
            <a:r>
              <a:rPr lang="fr-FR" sz="3600" dirty="0"/>
              <a:t>associations, une centaine de </a:t>
            </a:r>
            <a:r>
              <a:rPr lang="fr-FR" sz="3600" dirty="0" smtClean="0"/>
              <a:t>riverains) </a:t>
            </a:r>
          </a:p>
        </p:txBody>
      </p:sp>
    </p:spTree>
    <p:extLst>
      <p:ext uri="{BB962C8B-B14F-4D97-AF65-F5344CB8AC3E}">
        <p14:creationId xmlns:p14="http://schemas.microsoft.com/office/powerpoint/2010/main" val="15681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La procédure proposée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Les nuisances doivent être </a:t>
            </a:r>
            <a:r>
              <a:rPr lang="fr-FR" u="sng" dirty="0" smtClean="0">
                <a:solidFill>
                  <a:srgbClr val="FF0000"/>
                </a:solidFill>
              </a:rPr>
              <a:t>constatées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u="sng" dirty="0" smtClean="0"/>
              <a:t>Acte 1</a:t>
            </a:r>
            <a:r>
              <a:rPr lang="fr-FR" b="1" dirty="0" smtClean="0"/>
              <a:t>: l’avocat demande un référé-expertise pour qu’un expert soit désigné.</a:t>
            </a:r>
          </a:p>
          <a:p>
            <a:r>
              <a:rPr lang="fr-FR" dirty="0" smtClean="0"/>
              <a:t>La procédure est </a:t>
            </a:r>
            <a:r>
              <a:rPr lang="fr-FR" u="sng" dirty="0" smtClean="0"/>
              <a:t>engagée par la Mairie et l’Association </a:t>
            </a:r>
            <a:r>
              <a:rPr lang="fr-FR" dirty="0" smtClean="0"/>
              <a:t>conjointement.</a:t>
            </a:r>
          </a:p>
          <a:p>
            <a:r>
              <a:rPr lang="fr-FR" dirty="0" smtClean="0"/>
              <a:t>La liste des riverains subissant un préjudice et envisageant une action judiciaire est communiquée au juge.</a:t>
            </a:r>
          </a:p>
          <a:p>
            <a:pPr marL="0" indent="0" algn="ctr">
              <a:buNone/>
            </a:pPr>
            <a:r>
              <a:rPr lang="fr-FR" i="1" dirty="0" smtClean="0"/>
              <a:t>Ainsi l’expert procède au constat des nuisances là où elles sont signalées.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150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La procédure </a:t>
            </a:r>
            <a:r>
              <a:rPr lang="fr-FR" dirty="0" smtClean="0">
                <a:solidFill>
                  <a:srgbClr val="0070C0"/>
                </a:solidFill>
              </a:rPr>
              <a:t>proposée (suite)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L’expert rend son rapport </a:t>
            </a:r>
          </a:p>
          <a:p>
            <a:pPr marL="0" indent="0">
              <a:buNone/>
            </a:pPr>
            <a:r>
              <a:rPr lang="fr-FR" b="1" u="sng" dirty="0" smtClean="0"/>
              <a:t>Acte 2</a:t>
            </a:r>
            <a:r>
              <a:rPr lang="fr-FR" b="1" dirty="0" smtClean="0"/>
              <a:t>: Au vu du rapport, l’avocat saisi le juge du Tribunal de Grande Instance pour qu’il se prononce sur le fond.</a:t>
            </a:r>
          </a:p>
          <a:p>
            <a:pPr marL="0" indent="0">
              <a:buNone/>
            </a:pPr>
            <a:r>
              <a:rPr lang="fr-FR" dirty="0" smtClean="0"/>
              <a:t>La procédure est engagée par </a:t>
            </a:r>
            <a:r>
              <a:rPr lang="fr-FR" u="sng" dirty="0" smtClean="0"/>
              <a:t>la Mairie et l’Association et par toux ceux qui demandent réparation </a:t>
            </a:r>
            <a:r>
              <a:rPr lang="fr-FR" dirty="0" smtClean="0"/>
              <a:t>de leur préjudice et </a:t>
            </a:r>
            <a:r>
              <a:rPr lang="fr-FR" u="sng" dirty="0" smtClean="0"/>
              <a:t>cessation</a:t>
            </a:r>
            <a:r>
              <a:rPr lang="fr-FR" dirty="0" smtClean="0"/>
              <a:t> des nuisances.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0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La procédure </a:t>
            </a:r>
            <a:r>
              <a:rPr lang="fr-FR" dirty="0" smtClean="0">
                <a:solidFill>
                  <a:srgbClr val="0070C0"/>
                </a:solidFill>
              </a:rPr>
              <a:t>proposée (suite)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6000" b="1" u="sng" dirty="0" smtClean="0"/>
              <a:t>Acte 3</a:t>
            </a:r>
            <a:r>
              <a:rPr lang="fr-FR" sz="6000" b="1" dirty="0" smtClean="0"/>
              <a:t>: </a:t>
            </a:r>
            <a:r>
              <a:rPr lang="fr-FR" sz="6000" b="1" i="1" dirty="0"/>
              <a:t>Le juge applique le décret </a:t>
            </a:r>
            <a:r>
              <a:rPr lang="fr-FR" sz="6000" b="1" i="1" dirty="0" smtClean="0"/>
              <a:t>n° 2006-1999 du 31/08/2006 </a:t>
            </a:r>
            <a:r>
              <a:rPr lang="fr-FR" sz="6000" b="1" i="1" dirty="0"/>
              <a:t>en fonction du cas d’espèce.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781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232248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70C0"/>
                </a:solidFill>
              </a:rPr>
              <a:t>Pourquoi ne faut-il pas qu’il en soit ainsi?</a:t>
            </a:r>
            <a:br>
              <a:rPr lang="fr-FR" sz="3600" dirty="0" smtClean="0">
                <a:solidFill>
                  <a:srgbClr val="0070C0"/>
                </a:solidFill>
              </a:rPr>
            </a:b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5400" b="1" dirty="0" smtClean="0">
                <a:solidFill>
                  <a:srgbClr val="C00000"/>
                </a:solidFill>
              </a:rPr>
              <a:t>Parce que nous pouvons « accepter » </a:t>
            </a:r>
            <a:r>
              <a:rPr lang="fr-FR" sz="5400" b="1" u="sng" dirty="0" smtClean="0">
                <a:solidFill>
                  <a:srgbClr val="C00000"/>
                </a:solidFill>
              </a:rPr>
              <a:t>12 jours bruyants</a:t>
            </a:r>
            <a:r>
              <a:rPr lang="fr-FR" sz="5400" b="1" dirty="0" smtClean="0">
                <a:solidFill>
                  <a:srgbClr val="C00000"/>
                </a:solidFill>
              </a:rPr>
              <a:t>, mais pas plus.</a:t>
            </a:r>
          </a:p>
          <a:p>
            <a:pPr marL="0" indent="0" algn="ctr">
              <a:buNone/>
            </a:pPr>
            <a:r>
              <a:rPr lang="fr-FR" sz="5400" b="1" dirty="0" smtClean="0">
                <a:solidFill>
                  <a:srgbClr val="C00000"/>
                </a:solidFill>
              </a:rPr>
              <a:t>Parce qu’un circuit </a:t>
            </a:r>
            <a:r>
              <a:rPr lang="fr-FR" sz="5400" b="1" dirty="0">
                <a:solidFill>
                  <a:srgbClr val="C00000"/>
                </a:solidFill>
              </a:rPr>
              <a:t>auto et moto aujourd’hui à ALBI est un choix </a:t>
            </a:r>
            <a:r>
              <a:rPr lang="fr-FR" sz="5400" b="1" u="sng" dirty="0" smtClean="0">
                <a:solidFill>
                  <a:srgbClr val="C00000"/>
                </a:solidFill>
              </a:rPr>
              <a:t>paradoxal</a:t>
            </a:r>
            <a:r>
              <a:rPr lang="fr-FR" sz="5400" b="1" dirty="0" smtClean="0">
                <a:solidFill>
                  <a:srgbClr val="C00000"/>
                </a:solidFill>
              </a:rPr>
              <a:t>, </a:t>
            </a:r>
            <a:r>
              <a:rPr lang="fr-FR" sz="5400" b="1" u="sng" dirty="0" smtClean="0">
                <a:solidFill>
                  <a:srgbClr val="C00000"/>
                </a:solidFill>
              </a:rPr>
              <a:t>incohérent</a:t>
            </a:r>
            <a:r>
              <a:rPr lang="fr-FR" sz="5400" b="1" dirty="0" smtClean="0">
                <a:solidFill>
                  <a:srgbClr val="C00000"/>
                </a:solidFill>
              </a:rPr>
              <a:t> et </a:t>
            </a:r>
            <a:r>
              <a:rPr lang="fr-FR" sz="5400" b="1" u="sng" dirty="0" smtClean="0">
                <a:solidFill>
                  <a:srgbClr val="C00000"/>
                </a:solidFill>
              </a:rPr>
              <a:t>dangereux.</a:t>
            </a:r>
          </a:p>
          <a:p>
            <a:pPr marL="0" indent="0" algn="ctr">
              <a:buNone/>
            </a:pPr>
            <a:endParaRPr lang="fr-FR" sz="5400" b="1" dirty="0" smtClean="0"/>
          </a:p>
          <a:p>
            <a:pPr marL="0" indent="0" algn="ctr">
              <a:buNone/>
            </a:pPr>
            <a:r>
              <a:rPr lang="fr-FR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Car, dans le même temps…</a:t>
            </a:r>
            <a:endParaRPr lang="fr-FR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La procédure </a:t>
            </a:r>
            <a:r>
              <a:rPr lang="fr-FR" dirty="0" smtClean="0">
                <a:solidFill>
                  <a:srgbClr val="0070C0"/>
                </a:solidFill>
              </a:rPr>
              <a:t>proposée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La question des frais de procédure</a:t>
            </a:r>
          </a:p>
          <a:p>
            <a:pPr marL="0" indent="0">
              <a:buNone/>
            </a:pPr>
            <a:r>
              <a:rPr lang="fr-FR" dirty="0" smtClean="0"/>
              <a:t>- Les frais seront </a:t>
            </a:r>
            <a:r>
              <a:rPr lang="fr-FR" u="sng" dirty="0" smtClean="0"/>
              <a:t>partagés </a:t>
            </a:r>
            <a:r>
              <a:rPr lang="fr-FR" dirty="0" smtClean="0"/>
              <a:t>entre toutes les parties. </a:t>
            </a:r>
          </a:p>
          <a:p>
            <a:pPr marL="0" indent="0">
              <a:buNone/>
            </a:pPr>
            <a:r>
              <a:rPr lang="fr-FR" dirty="0" smtClean="0"/>
              <a:t>- Plus nous seront nombreux et </a:t>
            </a:r>
            <a:r>
              <a:rPr lang="fr-FR" u="sng" dirty="0" smtClean="0"/>
              <a:t>moindre</a:t>
            </a:r>
            <a:r>
              <a:rPr lang="fr-FR" dirty="0" smtClean="0"/>
              <a:t> sera le coût pour chacun.</a:t>
            </a:r>
          </a:p>
          <a:p>
            <a:pPr>
              <a:buFontTx/>
              <a:buChar char="-"/>
            </a:pPr>
            <a:r>
              <a:rPr lang="fr-FR" dirty="0" smtClean="0"/>
              <a:t>Ceux qui bénéficient d’une assurance « </a:t>
            </a:r>
            <a:r>
              <a:rPr lang="fr-FR" u="sng" dirty="0" smtClean="0"/>
              <a:t>protection juridique</a:t>
            </a:r>
            <a:r>
              <a:rPr lang="fr-FR" dirty="0" smtClean="0"/>
              <a:t> » pourront l’utiliser.</a:t>
            </a:r>
          </a:p>
          <a:p>
            <a:pPr>
              <a:buFontTx/>
              <a:buChar char="-"/>
            </a:pPr>
            <a:r>
              <a:rPr lang="fr-FR" dirty="0" smtClean="0"/>
              <a:t>Ceux dont les ressources sont faibles (&lt;1404€/an) pourront solliciter </a:t>
            </a:r>
            <a:r>
              <a:rPr lang="fr-FR" u="sng" dirty="0" smtClean="0"/>
              <a:t>l’aide juridictionnelle.</a:t>
            </a:r>
          </a:p>
          <a:p>
            <a:pPr marL="0" indent="0">
              <a:buNone/>
            </a:pPr>
            <a:r>
              <a:rPr lang="fr-FR" u="sng" dirty="0" smtClean="0"/>
              <a:t>- L’accompagnement de chacun </a:t>
            </a:r>
            <a:r>
              <a:rPr lang="fr-FR" dirty="0" smtClean="0"/>
              <a:t>sera assuré par l’association (conseils, démarches, dossiers, etc.).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4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CONCLUSION (provisoire)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Times New Roman" pitchFamily="16" charset="0"/>
              <a:buAutoNum type="arabicParenR"/>
            </a:pPr>
            <a:r>
              <a:rPr lang="fr-FR" dirty="0"/>
              <a:t>Un changement radical du fonctionnement du circuit </a:t>
            </a:r>
            <a:r>
              <a:rPr lang="fr-FR" dirty="0" smtClean="0"/>
              <a:t>est intervenu depuis </a:t>
            </a:r>
            <a:r>
              <a:rPr lang="fr-FR" dirty="0"/>
              <a:t>2015 avec </a:t>
            </a:r>
            <a:r>
              <a:rPr lang="fr-FR" dirty="0" smtClean="0"/>
              <a:t>le risque d’une </a:t>
            </a:r>
            <a:r>
              <a:rPr lang="fr-FR" u="sng" dirty="0"/>
              <a:t>dégradation considérable de notre qualité de </a:t>
            </a:r>
            <a:r>
              <a:rPr lang="fr-FR" u="sng" dirty="0" smtClean="0"/>
              <a:t>vie.</a:t>
            </a:r>
            <a:endParaRPr lang="fr-FR" u="sng" dirty="0"/>
          </a:p>
          <a:p>
            <a:pPr marL="514350" indent="-514350" algn="just">
              <a:buFont typeface="Times New Roman" pitchFamily="16" charset="0"/>
              <a:buAutoNum type="arabicParenR"/>
            </a:pPr>
            <a:r>
              <a:rPr lang="fr-FR" dirty="0"/>
              <a:t>Une volonté de développement des activités polluantes </a:t>
            </a:r>
            <a:r>
              <a:rPr lang="fr-FR" dirty="0" smtClean="0"/>
              <a:t>est affiché en </a:t>
            </a:r>
            <a:r>
              <a:rPr lang="fr-FR" u="sng" dirty="0"/>
              <a:t>contradiction </a:t>
            </a:r>
            <a:r>
              <a:rPr lang="fr-FR" dirty="0"/>
              <a:t>avec les politiques actuelles (COP21, </a:t>
            </a:r>
            <a:r>
              <a:rPr lang="fr-FR" dirty="0" smtClean="0"/>
              <a:t>bruit/pollution </a:t>
            </a:r>
            <a:r>
              <a:rPr lang="fr-FR" dirty="0"/>
              <a:t>et santé, etc</a:t>
            </a:r>
            <a:r>
              <a:rPr lang="fr-FR" dirty="0" smtClean="0"/>
              <a:t>.).</a:t>
            </a:r>
            <a:endParaRPr lang="fr-FR" dirty="0"/>
          </a:p>
          <a:p>
            <a:pPr marL="514350" indent="-514350" algn="just">
              <a:buFont typeface="Times New Roman" pitchFamily="16" charset="0"/>
              <a:buAutoNum type="arabicParenR"/>
            </a:pPr>
            <a:r>
              <a:rPr lang="fr-FR" dirty="0" smtClean="0"/>
              <a:t>les </a:t>
            </a:r>
            <a:r>
              <a:rPr lang="fr-FR" dirty="0"/>
              <a:t>propriétaires et gestionnaires du </a:t>
            </a:r>
            <a:r>
              <a:rPr lang="fr-FR" dirty="0" smtClean="0"/>
              <a:t>circuit ont refusé  (et refusent) de nous </a:t>
            </a:r>
            <a:r>
              <a:rPr lang="fr-FR" u="sng" dirty="0" smtClean="0"/>
              <a:t>écouter</a:t>
            </a:r>
            <a:r>
              <a:rPr lang="fr-FR" dirty="0" smtClean="0"/>
              <a:t> et de négocier.</a:t>
            </a:r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seule issue: le recours au  Juge </a:t>
            </a:r>
          </a:p>
          <a:p>
            <a:pPr marL="514350" indent="-514350">
              <a:buFont typeface="Times New Roman" pitchFamily="16" charset="0"/>
              <a:buAutoNum type="arabicParenR"/>
            </a:pPr>
            <a:endParaRPr lang="fr-FR" b="1" dirty="0"/>
          </a:p>
          <a:p>
            <a:pPr marL="514350" indent="-514350">
              <a:buFont typeface="Times New Roman" pitchFamily="16" charset="0"/>
              <a:buAutoNum type="arabicParenR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00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86683"/>
            <a:ext cx="7772400" cy="1358142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MAIRIE DU SEQUESTRE</a:t>
            </a:r>
            <a:br>
              <a:rPr lang="fr-FR" sz="2800" b="1" dirty="0" smtClean="0">
                <a:solidFill>
                  <a:srgbClr val="0070C0"/>
                </a:solidFill>
              </a:rPr>
            </a:br>
            <a:r>
              <a:rPr lang="fr-FR" sz="2800" dirty="0" smtClean="0">
                <a:solidFill>
                  <a:srgbClr val="0070C0"/>
                </a:solidFill>
              </a:rPr>
              <a:t>  et  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ASSOCIATION DES RIVERAINS DU CIRCUIT (ARAS)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560840" cy="381642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8000" b="1" dirty="0" smtClean="0">
                <a:solidFill>
                  <a:schemeClr val="tx1"/>
                </a:solidFill>
              </a:rPr>
              <a:t>REUNION PUBLIQUE D’INFORMATION</a:t>
            </a:r>
            <a:r>
              <a:rPr lang="fr-FR" sz="4000" b="1" dirty="0" smtClean="0">
                <a:solidFill>
                  <a:srgbClr val="C00000"/>
                </a:solidFill>
              </a:rPr>
              <a:t>05 </a:t>
            </a:r>
            <a:r>
              <a:rPr lang="fr-FR" sz="4000" b="1" dirty="0">
                <a:solidFill>
                  <a:srgbClr val="C00000"/>
                </a:solidFill>
              </a:rPr>
              <a:t>novembre 2015</a:t>
            </a:r>
            <a:r>
              <a:rPr lang="fr-FR" sz="8000" b="1" dirty="0">
                <a:solidFill>
                  <a:srgbClr val="C00000"/>
                </a:solidFill>
              </a:rPr>
              <a:t> </a:t>
            </a:r>
          </a:p>
          <a:p>
            <a:endParaRPr lang="fr-FR" sz="8000" b="1" dirty="0" smtClean="0">
              <a:solidFill>
                <a:schemeClr val="tx1"/>
              </a:solidFill>
            </a:endParaRPr>
          </a:p>
          <a:p>
            <a:endParaRPr lang="fr-FR" sz="8000" b="1" dirty="0" smtClean="0">
              <a:solidFill>
                <a:schemeClr val="tx1"/>
              </a:solidFill>
            </a:endParaRPr>
          </a:p>
          <a:p>
            <a:r>
              <a:rPr lang="fr-FR" sz="4000" b="1" dirty="0" smtClean="0">
                <a:solidFill>
                  <a:schemeClr val="tx1"/>
                </a:solidFill>
              </a:rPr>
              <a:t>05 novembre 2015</a:t>
            </a:r>
            <a:r>
              <a:rPr lang="fr-FR" sz="8000" b="1" dirty="0" smtClean="0">
                <a:solidFill>
                  <a:schemeClr val="tx1"/>
                </a:solidFill>
              </a:rPr>
              <a:t> </a:t>
            </a:r>
            <a:endParaRPr lang="fr-FR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Dans le même temps, la COP 21 se réunit…(pollution et climat)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/>
              <a:t>Du 30 novembre au 11 décembre 2015, la France accueillera </a:t>
            </a:r>
            <a:r>
              <a:rPr lang="fr-FR" dirty="0">
                <a:solidFill>
                  <a:srgbClr val="FF0000"/>
                </a:solidFill>
              </a:rPr>
              <a:t>la 21ème Conférence </a:t>
            </a:r>
            <a:r>
              <a:rPr lang="fr-FR" dirty="0" smtClean="0">
                <a:solidFill>
                  <a:srgbClr val="FF0000"/>
                </a:solidFill>
              </a:rPr>
              <a:t>des signataires de </a:t>
            </a:r>
            <a:r>
              <a:rPr lang="fr-FR" dirty="0">
                <a:solidFill>
                  <a:srgbClr val="FF0000"/>
                </a:solidFill>
              </a:rPr>
              <a:t>la Convention-cadre des Nations unies sur les changements climatiques (COP21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r>
              <a:rPr lang="fr-FR" dirty="0" smtClean="0"/>
              <a:t>.</a:t>
            </a:r>
          </a:p>
          <a:p>
            <a:pPr marL="0" indent="0" algn="ctr">
              <a:buNone/>
            </a:pPr>
            <a:r>
              <a:rPr lang="fr-FR" dirty="0" smtClean="0"/>
              <a:t> </a:t>
            </a:r>
            <a:r>
              <a:rPr lang="fr-FR" i="1" dirty="0" smtClean="0"/>
              <a:t>Cette </a:t>
            </a:r>
            <a:r>
              <a:rPr lang="fr-FR" i="1" dirty="0"/>
              <a:t>grande rencontre </a:t>
            </a:r>
            <a:r>
              <a:rPr lang="fr-FR" i="1" dirty="0" smtClean="0"/>
              <a:t>(195 pays) doit </a:t>
            </a:r>
            <a:r>
              <a:rPr lang="fr-FR" i="1" dirty="0"/>
              <a:t>permettre de rechercher un accord ambitieux, universel, contraignant et </a:t>
            </a:r>
            <a:r>
              <a:rPr lang="fr-FR" i="1" dirty="0" smtClean="0"/>
              <a:t>durable… afin </a:t>
            </a:r>
            <a:r>
              <a:rPr lang="fr-FR" i="1" dirty="0"/>
              <a:t>de </a:t>
            </a:r>
            <a:r>
              <a:rPr lang="fr-FR" b="1" i="1" dirty="0">
                <a:solidFill>
                  <a:srgbClr val="FF0000"/>
                </a:solidFill>
              </a:rPr>
              <a:t>contenir le réchauffement global en dessous des 2°C.</a:t>
            </a:r>
          </a:p>
        </p:txBody>
      </p:sp>
    </p:spTree>
    <p:extLst>
      <p:ext uri="{BB962C8B-B14F-4D97-AF65-F5344CB8AC3E}">
        <p14:creationId xmlns:p14="http://schemas.microsoft.com/office/powerpoint/2010/main" val="18463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Dans </a:t>
            </a:r>
            <a:r>
              <a:rPr lang="fr-FR" dirty="0">
                <a:solidFill>
                  <a:srgbClr val="0070C0"/>
                </a:solidFill>
              </a:rPr>
              <a:t>le même </a:t>
            </a:r>
            <a:r>
              <a:rPr lang="fr-FR" dirty="0" smtClean="0">
                <a:solidFill>
                  <a:srgbClr val="0070C0"/>
                </a:solidFill>
              </a:rPr>
              <a:t>temps, on dénonce  les effets de la </a:t>
            </a:r>
            <a:r>
              <a:rPr lang="fr-FR" dirty="0">
                <a:solidFill>
                  <a:srgbClr val="0070C0"/>
                </a:solidFill>
              </a:rPr>
              <a:t>pollution</a:t>
            </a:r>
            <a:r>
              <a:rPr lang="fr-FR" dirty="0" smtClean="0">
                <a:solidFill>
                  <a:srgbClr val="0070C0"/>
                </a:solidFill>
              </a:rPr>
              <a:t>… </a:t>
            </a:r>
            <a:r>
              <a:rPr lang="fr-FR" sz="3600" dirty="0" smtClean="0">
                <a:solidFill>
                  <a:srgbClr val="0070C0"/>
                </a:solidFill>
              </a:rPr>
              <a:t>(</a:t>
            </a:r>
            <a:r>
              <a:rPr lang="fr-FR" sz="3600" dirty="0">
                <a:solidFill>
                  <a:srgbClr val="0070C0"/>
                </a:solidFill>
              </a:rPr>
              <a:t>pollution et santé)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dirty="0" smtClean="0">
                <a:solidFill>
                  <a:srgbClr val="FF0000"/>
                </a:solidFill>
              </a:rPr>
              <a:t>exposition </a:t>
            </a:r>
            <a:r>
              <a:rPr lang="fr-FR" dirty="0">
                <a:solidFill>
                  <a:srgbClr val="FF0000"/>
                </a:solidFill>
              </a:rPr>
              <a:t>de </a:t>
            </a:r>
            <a:r>
              <a:rPr lang="fr-FR" dirty="0" smtClean="0">
                <a:solidFill>
                  <a:srgbClr val="FF0000"/>
                </a:solidFill>
              </a:rPr>
              <a:t>quelques heures à quelques jours </a:t>
            </a:r>
            <a:r>
              <a:rPr lang="fr-FR" dirty="0" smtClean="0"/>
              <a:t>à la </a:t>
            </a:r>
            <a:r>
              <a:rPr lang="fr-FR" dirty="0"/>
              <a:t>pollution : irritations </a:t>
            </a:r>
            <a:r>
              <a:rPr lang="fr-FR" dirty="0" smtClean="0"/>
              <a:t>oculaires </a:t>
            </a:r>
            <a:r>
              <a:rPr lang="fr-FR" dirty="0"/>
              <a:t>ou des voies respiratoires, crises d’asthme, exacerbation de troubles cardio-vasculaires et respiratoires pouvant conduire à une hospitalisation, et dans les cas les plus graves au </a:t>
            </a:r>
            <a:r>
              <a:rPr lang="fr-FR" dirty="0" smtClean="0"/>
              <a:t>décès</a:t>
            </a:r>
            <a:r>
              <a:rPr lang="fr-FR" dirty="0"/>
              <a:t>.</a:t>
            </a:r>
            <a:endParaRPr lang="fr-FR" dirty="0" smtClean="0"/>
          </a:p>
          <a:p>
            <a:pPr marL="0" indent="0" algn="just">
              <a:buNone/>
            </a:pPr>
            <a:r>
              <a:rPr lang="fr-FR" dirty="0" smtClean="0">
                <a:solidFill>
                  <a:srgbClr val="FF0000"/>
                </a:solidFill>
              </a:rPr>
              <a:t>exposition </a:t>
            </a:r>
            <a:r>
              <a:rPr lang="fr-FR" dirty="0">
                <a:solidFill>
                  <a:srgbClr val="FF0000"/>
                </a:solidFill>
              </a:rPr>
              <a:t>de plusieurs années </a:t>
            </a:r>
            <a:r>
              <a:rPr lang="fr-FR" dirty="0" smtClean="0"/>
              <a:t>à </a:t>
            </a:r>
            <a:r>
              <a:rPr lang="fr-FR" dirty="0"/>
              <a:t>la pollution de l’air </a:t>
            </a:r>
            <a:r>
              <a:rPr lang="fr-FR" dirty="0" smtClean="0"/>
              <a:t>: développement </a:t>
            </a:r>
            <a:r>
              <a:rPr lang="fr-FR" dirty="0"/>
              <a:t>ou </a:t>
            </a:r>
            <a:r>
              <a:rPr lang="fr-FR" dirty="0" smtClean="0"/>
              <a:t>aggravation </a:t>
            </a:r>
            <a:r>
              <a:rPr lang="fr-FR" dirty="0"/>
              <a:t>de maladies chroniques telles que </a:t>
            </a:r>
            <a:r>
              <a:rPr lang="fr-FR" dirty="0" smtClean="0"/>
              <a:t>des </a:t>
            </a:r>
            <a:r>
              <a:rPr lang="fr-FR" dirty="0"/>
              <a:t>cancers, des pathologies cardiovasculaires et respiratoires, des troubles neurologiques, etc. </a:t>
            </a:r>
            <a:endParaRPr lang="fr-FR" dirty="0" smtClean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i="1" dirty="0" smtClean="0"/>
              <a:t>Une journée de manifestation sur le circuit équivaut à 8000 passages de véhicules supplémentaires sur la rocade</a:t>
            </a:r>
          </a:p>
          <a:p>
            <a:pPr marL="0" indent="0" algn="just">
              <a:buNone/>
            </a:pPr>
            <a:r>
              <a:rPr lang="fr-FR" i="1" dirty="0" smtClean="0"/>
              <a:t>La pollution liée au circuit: rejets de gaz d’échappement, d’huile et de particules fines (freins, pneus).</a:t>
            </a:r>
          </a:p>
          <a:p>
            <a:pPr marL="0" indent="0" algn="just">
              <a:buNone/>
            </a:pPr>
            <a:r>
              <a:rPr lang="fr-FR" i="1" dirty="0" smtClean="0"/>
              <a:t>12 jours/an= les conséquences existent mais sont faibles</a:t>
            </a:r>
          </a:p>
          <a:p>
            <a:pPr marL="0" indent="0" algn="just">
              <a:buNone/>
            </a:pPr>
            <a:r>
              <a:rPr lang="fr-FR" i="1" dirty="0" smtClean="0"/>
              <a:t>337 jours/an= les conséquences sont désastreuses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7742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Dans </a:t>
            </a:r>
            <a:r>
              <a:rPr lang="fr-FR" dirty="0">
                <a:solidFill>
                  <a:srgbClr val="0070C0"/>
                </a:solidFill>
              </a:rPr>
              <a:t>le même </a:t>
            </a:r>
            <a:r>
              <a:rPr lang="fr-FR" dirty="0" smtClean="0">
                <a:solidFill>
                  <a:srgbClr val="0070C0"/>
                </a:solidFill>
              </a:rPr>
              <a:t>temps, 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on se protège de  la </a:t>
            </a:r>
            <a:r>
              <a:rPr lang="fr-FR" dirty="0">
                <a:solidFill>
                  <a:srgbClr val="0070C0"/>
                </a:solidFill>
              </a:rPr>
              <a:t>rocade</a:t>
            </a:r>
            <a:r>
              <a:rPr lang="fr-FR" dirty="0" smtClean="0">
                <a:solidFill>
                  <a:srgbClr val="0070C0"/>
                </a:solidFill>
              </a:rPr>
              <a:t>… 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sz="3600" dirty="0" smtClean="0">
                <a:solidFill>
                  <a:srgbClr val="0070C0"/>
                </a:solidFill>
              </a:rPr>
              <a:t>(pollution, bruit </a:t>
            </a:r>
            <a:r>
              <a:rPr lang="fr-FR" sz="3600" dirty="0">
                <a:solidFill>
                  <a:srgbClr val="0070C0"/>
                </a:solidFill>
              </a:rPr>
              <a:t>et santé)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/>
            </a:r>
            <a:br>
              <a:rPr lang="fr-FR" dirty="0">
                <a:solidFill>
                  <a:srgbClr val="0070C0"/>
                </a:solidFill>
              </a:rPr>
            </a:br>
            <a:endParaRPr lang="fr-FR" sz="31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6531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4400" dirty="0" smtClean="0"/>
              <a:t>-La vitesse est </a:t>
            </a:r>
            <a:r>
              <a:rPr lang="fr-FR" sz="4400" u="sng" dirty="0" smtClean="0"/>
              <a:t>limitée à 90 km/h. </a:t>
            </a:r>
            <a:r>
              <a:rPr lang="fr-FR" sz="4400" dirty="0" smtClean="0"/>
              <a:t>sur la rocade </a:t>
            </a:r>
            <a:endParaRPr lang="fr-FR" sz="4400" dirty="0"/>
          </a:p>
          <a:p>
            <a:pPr marL="0" indent="0" algn="ctr">
              <a:buNone/>
            </a:pPr>
            <a:r>
              <a:rPr lang="fr-FR" sz="4400" dirty="0" smtClean="0"/>
              <a:t>-des </a:t>
            </a:r>
            <a:r>
              <a:rPr lang="fr-FR" sz="4400" u="sng" dirty="0" smtClean="0"/>
              <a:t>murs anti-bruit </a:t>
            </a:r>
            <a:r>
              <a:rPr lang="fr-FR" sz="4400" dirty="0" smtClean="0"/>
              <a:t>sont installés sur la rocade au niveau au Séquestre </a:t>
            </a:r>
          </a:p>
          <a:p>
            <a:pPr marL="0" indent="0" algn="ctr">
              <a:buNone/>
            </a:pPr>
            <a:r>
              <a:rPr lang="fr-FR" sz="4400" dirty="0" smtClean="0"/>
              <a:t>pour</a:t>
            </a:r>
          </a:p>
          <a:p>
            <a:pPr marL="0" indent="0" algn="ctr">
              <a:buNone/>
            </a:pPr>
            <a:r>
              <a:rPr lang="fr-FR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réduire le bruit </a:t>
            </a:r>
            <a:r>
              <a:rPr lang="fr-FR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pollution</a:t>
            </a:r>
            <a:endParaRPr lang="fr-FR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52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Dans le même </a:t>
            </a:r>
            <a:r>
              <a:rPr lang="fr-FR" dirty="0" smtClean="0">
                <a:solidFill>
                  <a:srgbClr val="0070C0"/>
                </a:solidFill>
              </a:rPr>
              <a:t>temps on déplore les coûts sociaux et économiques du bruit…</a:t>
            </a:r>
            <a:r>
              <a:rPr lang="fr-FR" sz="3100" dirty="0" smtClean="0">
                <a:solidFill>
                  <a:srgbClr val="0070C0"/>
                </a:solidFill>
              </a:rPr>
              <a:t>(bruit et santé)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Le bruit </a:t>
            </a:r>
            <a:r>
              <a:rPr lang="fr-FR" dirty="0" smtClean="0"/>
              <a:t>est </a:t>
            </a:r>
            <a:r>
              <a:rPr lang="fr-FR" dirty="0"/>
              <a:t>responsable de </a:t>
            </a:r>
            <a:r>
              <a:rPr lang="fr-FR" dirty="0">
                <a:solidFill>
                  <a:srgbClr val="FF0000"/>
                </a:solidFill>
              </a:rPr>
              <a:t>20% des internements psychiatriques </a:t>
            </a:r>
            <a:r>
              <a:rPr lang="fr-FR" dirty="0"/>
              <a:t>et </a:t>
            </a:r>
            <a:r>
              <a:rPr lang="fr-FR" dirty="0">
                <a:solidFill>
                  <a:srgbClr val="FF0000"/>
                </a:solidFill>
              </a:rPr>
              <a:t>15% des journées de travail perdues </a:t>
            </a:r>
            <a:r>
              <a:rPr lang="fr-FR" dirty="0"/>
              <a:t>en France. </a:t>
            </a:r>
            <a:endParaRPr lang="fr-FR" dirty="0" smtClean="0"/>
          </a:p>
          <a:p>
            <a:pPr algn="just"/>
            <a:r>
              <a:rPr lang="fr-FR" dirty="0" smtClean="0"/>
              <a:t>Il </a:t>
            </a:r>
            <a:r>
              <a:rPr lang="fr-FR" dirty="0"/>
              <a:t>entraîne aussi des </a:t>
            </a:r>
            <a:r>
              <a:rPr lang="fr-FR" dirty="0">
                <a:solidFill>
                  <a:srgbClr val="FF0000"/>
                </a:solidFill>
              </a:rPr>
              <a:t>dépenses de santé considérables </a:t>
            </a:r>
            <a:r>
              <a:rPr lang="fr-FR" dirty="0"/>
              <a:t>: </a:t>
            </a:r>
            <a:r>
              <a:rPr lang="fr-FR" dirty="0" smtClean="0"/>
              <a:t>plus </a:t>
            </a:r>
            <a:r>
              <a:rPr lang="fr-FR" dirty="0"/>
              <a:t>de 5 milliards d’euros par an </a:t>
            </a:r>
            <a:endParaRPr lang="fr-FR" dirty="0" smtClean="0"/>
          </a:p>
          <a:p>
            <a:pPr marL="0" indent="0" algn="ctr">
              <a:buNone/>
            </a:pPr>
            <a:r>
              <a:rPr lang="fr-FR" b="1" i="1" dirty="0"/>
              <a:t>L</a:t>
            </a:r>
            <a:r>
              <a:rPr lang="fr-FR" b="1" i="1" dirty="0" smtClean="0"/>
              <a:t>es </a:t>
            </a:r>
            <a:r>
              <a:rPr lang="fr-FR" b="1" i="1" dirty="0"/>
              <a:t>Européens </a:t>
            </a:r>
            <a:r>
              <a:rPr lang="fr-FR" b="1" i="1" dirty="0" smtClean="0"/>
              <a:t>placent le bruit en </a:t>
            </a:r>
            <a:r>
              <a:rPr lang="fr-FR" b="1" i="1" dirty="0"/>
              <a:t>première position parmi les nuisances de santé.</a:t>
            </a:r>
          </a:p>
        </p:txBody>
      </p:sp>
    </p:spTree>
    <p:extLst>
      <p:ext uri="{BB962C8B-B14F-4D97-AF65-F5344CB8AC3E}">
        <p14:creationId xmlns:p14="http://schemas.microsoft.com/office/powerpoint/2010/main" val="13698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Dans le même </a:t>
            </a:r>
            <a:r>
              <a:rPr lang="fr-FR" dirty="0" smtClean="0">
                <a:solidFill>
                  <a:srgbClr val="0070C0"/>
                </a:solidFill>
              </a:rPr>
              <a:t>temps, on édicte de grands principes…</a:t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b="1" u="sng" dirty="0" smtClean="0"/>
              <a:t>Loi 96-1236 du 30/12/1996 </a:t>
            </a:r>
            <a:r>
              <a:rPr lang="fr-FR" dirty="0" smtClean="0"/>
              <a:t>sur l’air et l’utilisation rationnelle de l’énergie</a:t>
            </a:r>
          </a:p>
          <a:p>
            <a:pPr marL="0" indent="0" algn="just">
              <a:buNone/>
            </a:pPr>
            <a:r>
              <a:rPr lang="fr-FR" b="1" u="sng" dirty="0" smtClean="0"/>
              <a:t>Loi 2015-992 du 17/08/2015 </a:t>
            </a:r>
            <a:r>
              <a:rPr lang="fr-FR" dirty="0" smtClean="0"/>
              <a:t>sur la transition énergétique:</a:t>
            </a:r>
          </a:p>
          <a:p>
            <a:pPr marL="0" indent="0" algn="just">
              <a:buNone/>
            </a:pPr>
            <a:r>
              <a:rPr lang="fr-FR" i="1" dirty="0"/>
              <a:t>La loi fixe les objectifs de la transition énergétique. Les </a:t>
            </a:r>
            <a:r>
              <a:rPr lang="fr-FR" i="1" dirty="0">
                <a:solidFill>
                  <a:srgbClr val="FF0000"/>
                </a:solidFill>
              </a:rPr>
              <a:t>émissions de gaz à effet de serre devront être réduites </a:t>
            </a:r>
            <a:r>
              <a:rPr lang="fr-FR" i="1" dirty="0"/>
              <a:t>de 40% à l’horizon 2030 et divisées par quatre d’ici 2050. </a:t>
            </a:r>
            <a:endParaRPr lang="fr-FR" i="1" dirty="0" smtClean="0"/>
          </a:p>
          <a:p>
            <a:pPr marL="0" indent="0" algn="just">
              <a:buNone/>
            </a:pPr>
            <a:r>
              <a:rPr lang="fr-FR" i="1" dirty="0" smtClean="0"/>
              <a:t>La </a:t>
            </a:r>
            <a:r>
              <a:rPr lang="fr-FR" i="1" dirty="0">
                <a:solidFill>
                  <a:srgbClr val="FF0000"/>
                </a:solidFill>
              </a:rPr>
              <a:t>consommation énergétique finale sera divisée </a:t>
            </a:r>
            <a:r>
              <a:rPr lang="fr-FR" i="1" dirty="0"/>
              <a:t>par deux en 2050 par rapport à 2012 et </a:t>
            </a:r>
            <a:r>
              <a:rPr lang="fr-FR" i="1" dirty="0">
                <a:solidFill>
                  <a:srgbClr val="FF0000"/>
                </a:solidFill>
              </a:rPr>
              <a:t>la part des énergies renouvelables sera portée</a:t>
            </a:r>
            <a:r>
              <a:rPr lang="fr-FR" i="1" dirty="0"/>
              <a:t> à 32% en 2030</a:t>
            </a:r>
            <a:r>
              <a:rPr lang="fr-FR" dirty="0" smtClean="0"/>
              <a:t>.</a:t>
            </a:r>
            <a:r>
              <a:rPr lang="fr-FR" b="1" dirty="0"/>
              <a:t> </a:t>
            </a:r>
            <a:endParaRPr lang="fr-FR" b="1" dirty="0" smtClean="0"/>
          </a:p>
          <a:p>
            <a:pPr marL="0" indent="0" algn="just">
              <a:buNone/>
            </a:pPr>
            <a:r>
              <a:rPr lang="fr-FR" b="1" u="sng" dirty="0" smtClean="0"/>
              <a:t>Décret </a:t>
            </a:r>
            <a:r>
              <a:rPr lang="fr-FR" b="1" u="sng" dirty="0"/>
              <a:t>2006-1099 du 31/08/2006 </a:t>
            </a:r>
            <a:r>
              <a:rPr lang="fr-FR" dirty="0"/>
              <a:t>relatif à la lutte contre les </a:t>
            </a:r>
            <a:r>
              <a:rPr lang="fr-FR" dirty="0" smtClean="0"/>
              <a:t>bruits </a:t>
            </a:r>
            <a:r>
              <a:rPr lang="fr-FR" dirty="0"/>
              <a:t>de voisinage</a:t>
            </a:r>
          </a:p>
          <a:p>
            <a:pPr marL="0" indent="0" algn="just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742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1774</Words>
  <Application>Microsoft Office PowerPoint</Application>
  <PresentationFormat>Affichage à l'écran (4:3)</PresentationFormat>
  <Paragraphs>253</Paragraphs>
  <Slides>42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4" baseType="lpstr">
      <vt:lpstr>Thème Office</vt:lpstr>
      <vt:lpstr>Présentation Microsoft PowerPoint</vt:lpstr>
      <vt:lpstr>MAIRIE DU SEQUESTRE   et   ASSOCIATION DES RIVERAINS DU CIRCUIT (ARAS)</vt:lpstr>
      <vt:lpstr>Présentation PowerPoint</vt:lpstr>
      <vt:lpstr>La problématique</vt:lpstr>
      <vt:lpstr>Pourquoi ne faut-il pas qu’il en soit ainsi? </vt:lpstr>
      <vt:lpstr>Dans le même temps, la COP 21 se réunit…(pollution et climat)</vt:lpstr>
      <vt:lpstr>  Dans le même temps, on dénonce  les effets de la pollution… (pollution et santé)  </vt:lpstr>
      <vt:lpstr>  Dans le même temps,  on se protège de  la rocade…  (pollution, bruit et santé)  </vt:lpstr>
      <vt:lpstr>Dans le même temps on déplore les coûts sociaux et économiques du bruit…(bruit et santé)</vt:lpstr>
      <vt:lpstr>Dans le même temps, on édicte de grands principes… </vt:lpstr>
      <vt:lpstr>Dans le même temps, on rappelle des règles de bon sens… </vt:lpstr>
      <vt:lpstr>Questions simples</vt:lpstr>
      <vt:lpstr>Réponse?</vt:lpstr>
      <vt:lpstr>Peut-on faire autant de bruit que l’on veut?</vt:lpstr>
      <vt:lpstr>Le Code de la Santé Publique (CSP)</vt:lpstr>
      <vt:lpstr>Mais le même code accorde aux circuits un régime dérogatoire</vt:lpstr>
      <vt:lpstr>Bruit des circuits: des fédérations sportives juges et parties</vt:lpstr>
      <vt:lpstr>Présentation PowerPoint</vt:lpstr>
      <vt:lpstr>Bruit des circuit: les autorités de l’Etat ont un rôle régulateur</vt:lpstr>
      <vt:lpstr>Les circuits peuvent organiser des manifestations sportives et…</vt:lpstr>
      <vt:lpstr>… d’ autres activités.</vt:lpstr>
      <vt:lpstr>Le contenu de l’homologation</vt:lpstr>
      <vt:lpstr>Analyse comparée des derniers arrêtés d’homologation (2011/2015)</vt:lpstr>
      <vt:lpstr>Commentaires</vt:lpstr>
      <vt:lpstr>La situation précédente</vt:lpstr>
      <vt:lpstr>1) CONVENTION D’OCCUPATION du 18 mai 1984</vt:lpstr>
      <vt:lpstr>2 ) CONVENTION DE GESTION DUCIRCUIT AUTOMOBILE D’ALBI-LE SEQUESTRE du 11 Février 1998 </vt:lpstr>
      <vt:lpstr>3) CONVENTION D’OCCUPATION ET DE GESTION DU CIRCUIT AUTOMOBILE d’ALBI LE SEQUESTRE du 13 avril 2010 </vt:lpstr>
      <vt:lpstr>Une évolution éloquente</vt:lpstr>
      <vt:lpstr>Circuit et équilibre budgétaire</vt:lpstr>
      <vt:lpstr>Comment se protéger? Les procédures administrative et pénale</vt:lpstr>
      <vt:lpstr>Quels autres moyens de droit?</vt:lpstr>
      <vt:lpstr>Les sanctions</vt:lpstr>
      <vt:lpstr>La question de l’antériorité</vt:lpstr>
      <vt:lpstr>Des précédents: le cas de CHARADE</vt:lpstr>
      <vt:lpstr>Le cas de CHARADE (suite)</vt:lpstr>
      <vt:lpstr>Le cas de BRESSE</vt:lpstr>
      <vt:lpstr>La procédure proposée</vt:lpstr>
      <vt:lpstr>La procédure proposée (suite)</vt:lpstr>
      <vt:lpstr>La procédure proposée (suite)</vt:lpstr>
      <vt:lpstr>La procédure proposée (suite)</vt:lpstr>
      <vt:lpstr>CONCLUSION (provisoire)</vt:lpstr>
      <vt:lpstr>MAIRIE DU SEQUESTRE   et   ASSOCIATION DES RIVERAINS DU CIRCUIT (ARAS)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réglementation</dc:title>
  <dc:creator>michel RICARD</dc:creator>
  <cp:lastModifiedBy>michel RICARD</cp:lastModifiedBy>
  <cp:revision>474</cp:revision>
  <dcterms:created xsi:type="dcterms:W3CDTF">2015-06-20T15:27:44Z</dcterms:created>
  <dcterms:modified xsi:type="dcterms:W3CDTF">2015-11-05T13:49:43Z</dcterms:modified>
</cp:coreProperties>
</file>